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21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38.xml" ContentType="application/vnd.openxmlformats-officedocument.presentationml.slide+xml"/>
  <Override PartName="/ppt/slides/slide40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29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32.xml" ContentType="application/vnd.openxmlformats-officedocument.presentationml.slide+xml"/>
  <Override PartName="/ppt/slides/slide34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webextensions/taskpanes.xml" ContentType="application/vnd.ms-office.webextensiontaskpanes+xml"/>
  <Override PartName="/ppt/webextensions/webextension1.xml" ContentType="application/vnd.ms-office.webextension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7"/>
  </p:notesMasterIdLst>
  <p:sldIdLst>
    <p:sldId id="257" r:id="rId2"/>
    <p:sldId id="358" r:id="rId3"/>
    <p:sldId id="359" r:id="rId4"/>
    <p:sldId id="360" r:id="rId5"/>
    <p:sldId id="258" r:id="rId6"/>
    <p:sldId id="260" r:id="rId7"/>
    <p:sldId id="259" r:id="rId8"/>
    <p:sldId id="335" r:id="rId9"/>
    <p:sldId id="265" r:id="rId10"/>
    <p:sldId id="268" r:id="rId11"/>
    <p:sldId id="336" r:id="rId12"/>
    <p:sldId id="338" r:id="rId13"/>
    <p:sldId id="378" r:id="rId14"/>
    <p:sldId id="339" r:id="rId15"/>
    <p:sldId id="377" r:id="rId16"/>
    <p:sldId id="271" r:id="rId17"/>
    <p:sldId id="275" r:id="rId18"/>
    <p:sldId id="280" r:id="rId19"/>
    <p:sldId id="511" r:id="rId20"/>
    <p:sldId id="276" r:id="rId21"/>
    <p:sldId id="279" r:id="rId22"/>
    <p:sldId id="380" r:id="rId23"/>
    <p:sldId id="308" r:id="rId24"/>
    <p:sldId id="312" r:id="rId25"/>
    <p:sldId id="362" r:id="rId26"/>
    <p:sldId id="353" r:id="rId27"/>
    <p:sldId id="281" r:id="rId28"/>
    <p:sldId id="355" r:id="rId29"/>
    <p:sldId id="343" r:id="rId30"/>
    <p:sldId id="331" r:id="rId31"/>
    <p:sldId id="298" r:id="rId32"/>
    <p:sldId id="507" r:id="rId33"/>
    <p:sldId id="365" r:id="rId34"/>
    <p:sldId id="301" r:id="rId35"/>
    <p:sldId id="305" r:id="rId36"/>
    <p:sldId id="263" r:id="rId37"/>
    <p:sldId id="264" r:id="rId38"/>
    <p:sldId id="508" r:id="rId39"/>
    <p:sldId id="509" r:id="rId40"/>
    <p:sldId id="510" r:id="rId41"/>
    <p:sldId id="282" r:id="rId42"/>
    <p:sldId id="328" r:id="rId43"/>
    <p:sldId id="326" r:id="rId44"/>
    <p:sldId id="322" r:id="rId45"/>
    <p:sldId id="366" r:id="rId46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814" y="-9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1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55" Type="http://schemas.openxmlformats.org/officeDocument/2006/relationships/customXml" Target="../customXml/item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ustomXml" Target="../customXml/item2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3419AB-7F08-4055-B641-8DBF914B1658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82C84-2693-4E0B-A096-28B6F13B4D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50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2C84-2693-4E0B-A096-28B6F13B4D8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560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47ACA4DD-75EA-0BD4-3779-5A51F0FA68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FFAF8D30-093B-7EDD-A7C5-EDB20DAA308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pPr eaLnBrk="1" fontAlgn="auto">
              <a:spcBef>
                <a:spcPts val="448"/>
              </a:spcBef>
              <a:spcAft>
                <a:spcPts val="0"/>
              </a:spcAft>
              <a:tabLst>
                <a:tab pos="0" algn="l"/>
                <a:tab pos="912599" algn="l"/>
                <a:tab pos="1825560" algn="l"/>
                <a:tab pos="2738160" algn="l"/>
                <a:tab pos="3651120" algn="l"/>
                <a:tab pos="4563720" algn="l"/>
                <a:tab pos="5476680" algn="l"/>
                <a:tab pos="6389640" algn="l"/>
                <a:tab pos="7302240" algn="l"/>
                <a:tab pos="8215200" algn="l"/>
                <a:tab pos="9127800" algn="l"/>
                <a:tab pos="10040760" algn="l"/>
                <a:tab pos="10953720" algn="l"/>
              </a:tabLst>
              <a:defRPr/>
            </a:pPr>
            <a:endParaRPr kern="1200"/>
          </a:p>
        </p:txBody>
      </p:sp>
      <p:sp>
        <p:nvSpPr>
          <p:cNvPr id="65540" name="Номер слайда 3">
            <a:extLst>
              <a:ext uri="{FF2B5EF4-FFF2-40B4-BE49-F238E27FC236}">
                <a16:creationId xmlns="" xmlns:a16="http://schemas.microsoft.com/office/drawing/2014/main" id="{546B4F43-810D-109A-E60B-AD9BCCD2E8C4}"/>
              </a:ext>
            </a:extLst>
          </p:cNvPr>
          <p:cNvSpPr>
            <a:spLocks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1485900 w 21600"/>
              <a:gd name="T1" fmla="*/ 0 h 21600"/>
              <a:gd name="T2" fmla="*/ 2971800 w 21600"/>
              <a:gd name="T3" fmla="*/ 228600 h 21600"/>
              <a:gd name="T4" fmla="*/ 1485900 w 21600"/>
              <a:gd name="T5" fmla="*/ 457200 h 21600"/>
              <a:gd name="T6" fmla="*/ 0 w 21600"/>
              <a:gd name="T7" fmla="*/ 228600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fld id="{5D930332-13F2-40F3-868E-D67271D5F5AE}" type="slidenum">
              <a:rPr lang="ru-RU" altLang="ru-RU" sz="1200">
                <a:solidFill>
                  <a:srgbClr val="000000"/>
                </a:solidFill>
                <a:ea typeface="Microsoft YaHei" panose="020B0503020204020204" pitchFamily="34" charset="-122"/>
                <a:cs typeface="Lucida Sans" panose="020B0602030504020204" pitchFamily="34" charset="0"/>
              </a:rPr>
              <a:pPr algn="r"/>
              <a:t>36</a:t>
            </a:fld>
            <a:endParaRPr lang="ru-RU" altLang="ru-RU" sz="1200">
              <a:solidFill>
                <a:srgbClr val="000000"/>
              </a:solidFill>
              <a:ea typeface="Microsoft YaHei" panose="020B0503020204020204" pitchFamily="34" charset="-122"/>
              <a:cs typeface="Lucida Sans" panose="020B0602030504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19D161E8-A9E8-8217-010A-124868CD7A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D79B43D7-221A-B0B6-CE42-7E7F3B1B4D9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pPr eaLnBrk="1" fontAlgn="auto">
              <a:spcBef>
                <a:spcPts val="448"/>
              </a:spcBef>
              <a:spcAft>
                <a:spcPts val="0"/>
              </a:spcAft>
              <a:tabLst>
                <a:tab pos="0" algn="l"/>
                <a:tab pos="912599" algn="l"/>
                <a:tab pos="1825560" algn="l"/>
                <a:tab pos="2738160" algn="l"/>
                <a:tab pos="3651120" algn="l"/>
                <a:tab pos="4563720" algn="l"/>
                <a:tab pos="5476680" algn="l"/>
                <a:tab pos="6389640" algn="l"/>
                <a:tab pos="7302240" algn="l"/>
                <a:tab pos="8215200" algn="l"/>
                <a:tab pos="9127800" algn="l"/>
                <a:tab pos="10040760" algn="l"/>
                <a:tab pos="10953720" algn="l"/>
              </a:tabLst>
              <a:defRPr/>
            </a:pPr>
            <a:endParaRPr kern="1200"/>
          </a:p>
        </p:txBody>
      </p:sp>
      <p:sp>
        <p:nvSpPr>
          <p:cNvPr id="66564" name="Номер слайда 3">
            <a:extLst>
              <a:ext uri="{FF2B5EF4-FFF2-40B4-BE49-F238E27FC236}">
                <a16:creationId xmlns="" xmlns:a16="http://schemas.microsoft.com/office/drawing/2014/main" id="{A57326C5-451B-DF32-9299-9D97483CA8B7}"/>
              </a:ext>
            </a:extLst>
          </p:cNvPr>
          <p:cNvSpPr>
            <a:spLocks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1485900 w 21600"/>
              <a:gd name="T1" fmla="*/ 0 h 21600"/>
              <a:gd name="T2" fmla="*/ 2971800 w 21600"/>
              <a:gd name="T3" fmla="*/ 228600 h 21600"/>
              <a:gd name="T4" fmla="*/ 1485900 w 21600"/>
              <a:gd name="T5" fmla="*/ 457200 h 21600"/>
              <a:gd name="T6" fmla="*/ 0 w 21600"/>
              <a:gd name="T7" fmla="*/ 228600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fld id="{08DAB17D-016F-4F2A-9D41-CD15D96BBBCC}" type="slidenum">
              <a:rPr lang="ru-RU" altLang="ru-RU" sz="1200">
                <a:solidFill>
                  <a:srgbClr val="000000"/>
                </a:solidFill>
                <a:ea typeface="Microsoft YaHei" panose="020B0503020204020204" pitchFamily="34" charset="-122"/>
                <a:cs typeface="Lucida Sans" panose="020B0602030504020204" pitchFamily="34" charset="0"/>
              </a:rPr>
              <a:pPr algn="r"/>
              <a:t>37</a:t>
            </a:fld>
            <a:endParaRPr lang="ru-RU" altLang="ru-RU" sz="1200">
              <a:solidFill>
                <a:srgbClr val="000000"/>
              </a:solidFill>
              <a:ea typeface="Microsoft YaHei" panose="020B0503020204020204" pitchFamily="34" charset="-122"/>
              <a:cs typeface="Lucida Sans" panose="020B0602030504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98E7AF07-6F2A-D576-701E-C6E6743891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A5C1F70B-FB70-9B3C-3C71-18B9530F9DB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pPr eaLnBrk="1" fontAlgn="auto">
              <a:spcBef>
                <a:spcPts val="448"/>
              </a:spcBef>
              <a:spcAft>
                <a:spcPts val="0"/>
              </a:spcAft>
              <a:tabLst>
                <a:tab pos="0" algn="l"/>
                <a:tab pos="912599" algn="l"/>
                <a:tab pos="1825560" algn="l"/>
                <a:tab pos="2738160" algn="l"/>
                <a:tab pos="3651120" algn="l"/>
                <a:tab pos="4563720" algn="l"/>
                <a:tab pos="5476680" algn="l"/>
                <a:tab pos="6389640" algn="l"/>
                <a:tab pos="7302240" algn="l"/>
                <a:tab pos="8215200" algn="l"/>
                <a:tab pos="9127800" algn="l"/>
                <a:tab pos="10040760" algn="l"/>
                <a:tab pos="10953720" algn="l"/>
              </a:tabLst>
              <a:defRPr/>
            </a:pPr>
            <a:endParaRPr kern="1200"/>
          </a:p>
        </p:txBody>
      </p:sp>
      <p:sp>
        <p:nvSpPr>
          <p:cNvPr id="68612" name="Номер слайда 3">
            <a:extLst>
              <a:ext uri="{FF2B5EF4-FFF2-40B4-BE49-F238E27FC236}">
                <a16:creationId xmlns="" xmlns:a16="http://schemas.microsoft.com/office/drawing/2014/main" id="{9B8A7376-2FF8-D7F4-A8AE-367477B81D30}"/>
              </a:ext>
            </a:extLst>
          </p:cNvPr>
          <p:cNvSpPr>
            <a:spLocks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1485900 w 21600"/>
              <a:gd name="T1" fmla="*/ 0 h 21600"/>
              <a:gd name="T2" fmla="*/ 2971800 w 21600"/>
              <a:gd name="T3" fmla="*/ 228600 h 21600"/>
              <a:gd name="T4" fmla="*/ 1485900 w 21600"/>
              <a:gd name="T5" fmla="*/ 457200 h 21600"/>
              <a:gd name="T6" fmla="*/ 0 w 21600"/>
              <a:gd name="T7" fmla="*/ 228600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fld id="{9D3E0C42-0D71-45E7-B68D-22E2DCACFB37}" type="slidenum">
              <a:rPr lang="ru-RU" altLang="ru-RU" sz="1200">
                <a:solidFill>
                  <a:srgbClr val="000000"/>
                </a:solidFill>
                <a:ea typeface="Microsoft YaHei" panose="020B0503020204020204" pitchFamily="34" charset="-122"/>
                <a:cs typeface="Lucida Sans" panose="020B0602030504020204" pitchFamily="34" charset="0"/>
              </a:rPr>
              <a:pPr algn="r"/>
              <a:t>38</a:t>
            </a:fld>
            <a:endParaRPr lang="ru-RU" altLang="ru-RU" sz="1200">
              <a:solidFill>
                <a:srgbClr val="000000"/>
              </a:solidFill>
              <a:ea typeface="Microsoft YaHei" panose="020B0503020204020204" pitchFamily="34" charset="-122"/>
              <a:cs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572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4E59F8AA-A102-7965-DA60-44D3B58FB3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289006E7-37D2-1A27-16D4-F66D422527B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pPr eaLnBrk="1" fontAlgn="auto">
              <a:spcBef>
                <a:spcPts val="448"/>
              </a:spcBef>
              <a:spcAft>
                <a:spcPts val="0"/>
              </a:spcAft>
              <a:tabLst>
                <a:tab pos="0" algn="l"/>
                <a:tab pos="912599" algn="l"/>
                <a:tab pos="1825560" algn="l"/>
                <a:tab pos="2738160" algn="l"/>
                <a:tab pos="3651120" algn="l"/>
                <a:tab pos="4563720" algn="l"/>
                <a:tab pos="5476680" algn="l"/>
                <a:tab pos="6389640" algn="l"/>
                <a:tab pos="7302240" algn="l"/>
                <a:tab pos="8215200" algn="l"/>
                <a:tab pos="9127800" algn="l"/>
                <a:tab pos="10040760" algn="l"/>
                <a:tab pos="10953720" algn="l"/>
              </a:tabLst>
              <a:defRPr/>
            </a:pPr>
            <a:endParaRPr kern="1200"/>
          </a:p>
        </p:txBody>
      </p:sp>
      <p:sp>
        <p:nvSpPr>
          <p:cNvPr id="70660" name="Номер слайда 3">
            <a:extLst>
              <a:ext uri="{FF2B5EF4-FFF2-40B4-BE49-F238E27FC236}">
                <a16:creationId xmlns="" xmlns:a16="http://schemas.microsoft.com/office/drawing/2014/main" id="{1FE76A42-338A-E9AD-C4D6-A29E1D82CC2B}"/>
              </a:ext>
            </a:extLst>
          </p:cNvPr>
          <p:cNvSpPr>
            <a:spLocks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1485900 w 21600"/>
              <a:gd name="T1" fmla="*/ 0 h 21600"/>
              <a:gd name="T2" fmla="*/ 2971800 w 21600"/>
              <a:gd name="T3" fmla="*/ 228600 h 21600"/>
              <a:gd name="T4" fmla="*/ 1485900 w 21600"/>
              <a:gd name="T5" fmla="*/ 457200 h 21600"/>
              <a:gd name="T6" fmla="*/ 0 w 21600"/>
              <a:gd name="T7" fmla="*/ 228600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fld id="{536EA051-1ED4-4F26-98AB-00E2E1625518}" type="slidenum">
              <a:rPr lang="ru-RU" altLang="ru-RU" sz="1200">
                <a:solidFill>
                  <a:srgbClr val="000000"/>
                </a:solidFill>
                <a:ea typeface="Microsoft YaHei" panose="020B0503020204020204" pitchFamily="34" charset="-122"/>
                <a:cs typeface="Lucida Sans" panose="020B0602030504020204" pitchFamily="34" charset="0"/>
              </a:rPr>
              <a:pPr algn="r"/>
              <a:t>39</a:t>
            </a:fld>
            <a:endParaRPr lang="ru-RU" altLang="ru-RU" sz="1200">
              <a:solidFill>
                <a:srgbClr val="000000"/>
              </a:solidFill>
              <a:ea typeface="Microsoft YaHei" panose="020B0503020204020204" pitchFamily="34" charset="-122"/>
              <a:cs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742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4E59F8AA-A102-7965-DA60-44D3B58FB3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289006E7-37D2-1A27-16D4-F66D422527B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pPr eaLnBrk="1" fontAlgn="auto">
              <a:spcBef>
                <a:spcPts val="448"/>
              </a:spcBef>
              <a:spcAft>
                <a:spcPts val="0"/>
              </a:spcAft>
              <a:tabLst>
                <a:tab pos="0" algn="l"/>
                <a:tab pos="912599" algn="l"/>
                <a:tab pos="1825560" algn="l"/>
                <a:tab pos="2738160" algn="l"/>
                <a:tab pos="3651120" algn="l"/>
                <a:tab pos="4563720" algn="l"/>
                <a:tab pos="5476680" algn="l"/>
                <a:tab pos="6389640" algn="l"/>
                <a:tab pos="7302240" algn="l"/>
                <a:tab pos="8215200" algn="l"/>
                <a:tab pos="9127800" algn="l"/>
                <a:tab pos="10040760" algn="l"/>
                <a:tab pos="10953720" algn="l"/>
              </a:tabLst>
              <a:defRPr/>
            </a:pPr>
            <a:endParaRPr kern="1200"/>
          </a:p>
        </p:txBody>
      </p:sp>
      <p:sp>
        <p:nvSpPr>
          <p:cNvPr id="70660" name="Номер слайда 3">
            <a:extLst>
              <a:ext uri="{FF2B5EF4-FFF2-40B4-BE49-F238E27FC236}">
                <a16:creationId xmlns="" xmlns:a16="http://schemas.microsoft.com/office/drawing/2014/main" id="{1FE76A42-338A-E9AD-C4D6-A29E1D82CC2B}"/>
              </a:ext>
            </a:extLst>
          </p:cNvPr>
          <p:cNvSpPr>
            <a:spLocks/>
          </p:cNvSpPr>
          <p:nvPr/>
        </p:nvSpPr>
        <p:spPr bwMode="auto">
          <a:xfrm>
            <a:off x="3884613" y="8685213"/>
            <a:ext cx="2971800" cy="457200"/>
          </a:xfrm>
          <a:custGeom>
            <a:avLst/>
            <a:gdLst>
              <a:gd name="T0" fmla="*/ 1485900 w 21600"/>
              <a:gd name="T1" fmla="*/ 0 h 21600"/>
              <a:gd name="T2" fmla="*/ 2971800 w 21600"/>
              <a:gd name="T3" fmla="*/ 228600 h 21600"/>
              <a:gd name="T4" fmla="*/ 1485900 w 21600"/>
              <a:gd name="T5" fmla="*/ 457200 h 21600"/>
              <a:gd name="T6" fmla="*/ 0 w 21600"/>
              <a:gd name="T7" fmla="*/ 228600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fld id="{536EA051-1ED4-4F26-98AB-00E2E1625518}" type="slidenum">
              <a:rPr lang="ru-RU" altLang="ru-RU" sz="1200">
                <a:solidFill>
                  <a:srgbClr val="000000"/>
                </a:solidFill>
                <a:ea typeface="Microsoft YaHei" panose="020B0503020204020204" pitchFamily="34" charset="-122"/>
                <a:cs typeface="Lucida Sans" panose="020B0602030504020204" pitchFamily="34" charset="0"/>
              </a:rPr>
              <a:pPr algn="r"/>
              <a:t>40</a:t>
            </a:fld>
            <a:endParaRPr lang="ru-RU" altLang="ru-RU" sz="1200">
              <a:solidFill>
                <a:srgbClr val="000000"/>
              </a:solidFill>
              <a:ea typeface="Microsoft YaHei" panose="020B0503020204020204" pitchFamily="34" charset="-122"/>
              <a:cs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342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A068DE4B-11BD-4814-8C39-5F6EF61A24C2}"/>
              </a:ext>
            </a:extLst>
          </p:cNvPr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D018BC92-5756-4E7E-9CC3-E6432EBDF300}"/>
              </a:ext>
            </a:extLst>
          </p:cNvPr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3C5C50CF-0B7E-4AC4-8E43-C91AEF40EC62}"/>
              </a:ext>
            </a:extLst>
          </p:cNvPr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Дата 27">
            <a:extLst>
              <a:ext uri="{FF2B5EF4-FFF2-40B4-BE49-F238E27FC236}">
                <a16:creationId xmlns="" xmlns:a16="http://schemas.microsoft.com/office/drawing/2014/main" id="{6F6F9DFA-496B-463B-BF7A-91001CA2C7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8FEE729-AAD6-4979-935E-AA09F6AE4259}" type="datetimeFigureOut">
              <a:rPr lang="ru-RU"/>
              <a:pPr>
                <a:defRPr/>
              </a:pPr>
              <a:t>02.10.2024</a:t>
            </a:fld>
            <a:endParaRPr lang="ru-RU"/>
          </a:p>
        </p:txBody>
      </p:sp>
      <p:sp>
        <p:nvSpPr>
          <p:cNvPr id="10" name="Нижний колонтитул 16">
            <a:extLst>
              <a:ext uri="{FF2B5EF4-FFF2-40B4-BE49-F238E27FC236}">
                <a16:creationId xmlns="" xmlns:a16="http://schemas.microsoft.com/office/drawing/2014/main" id="{64C1DF1B-3D68-488F-AB02-CF998F2C2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28">
            <a:extLst>
              <a:ext uri="{FF2B5EF4-FFF2-40B4-BE49-F238E27FC236}">
                <a16:creationId xmlns="" xmlns:a16="http://schemas.microsoft.com/office/drawing/2014/main" id="{AE4E2A9A-93AD-4094-A46B-A0C1CB4EE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2EF3C3D-0CFA-4F1E-BB5D-FEEF43005E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769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>
            <a:extLst>
              <a:ext uri="{FF2B5EF4-FFF2-40B4-BE49-F238E27FC236}">
                <a16:creationId xmlns="" xmlns:a16="http://schemas.microsoft.com/office/drawing/2014/main" id="{8F6FE08E-4625-4FBF-8B26-E2BB0E62E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47128-291B-45E4-89ED-08DD54D04A99}" type="datetimeFigureOut">
              <a:rPr lang="ru-RU"/>
              <a:pPr>
                <a:defRPr/>
              </a:pPr>
              <a:t>02.10.2024</a:t>
            </a:fld>
            <a:endParaRPr lang="ru-RU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="" xmlns:a16="http://schemas.microsoft.com/office/drawing/2014/main" id="{18AD57F1-8C93-4C4D-B4F8-C4A4A7353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>
            <a:extLst>
              <a:ext uri="{FF2B5EF4-FFF2-40B4-BE49-F238E27FC236}">
                <a16:creationId xmlns="" xmlns:a16="http://schemas.microsoft.com/office/drawing/2014/main" id="{4FEF3484-B55B-4405-AC30-88C3E3E6D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30270-A5BF-41D2-A0D2-C03B7FA6E3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513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5493679-1DA3-4B4D-86EA-EFF5F0729229}"/>
              </a:ext>
            </a:extLst>
          </p:cNvPr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65115212-283B-40AD-ACE3-7D7F1FAB25E1}"/>
              </a:ext>
            </a:extLst>
          </p:cNvPr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6AD6FA57-7CD0-4090-871F-602EC193DC03}"/>
              </a:ext>
            </a:extLst>
          </p:cNvPr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3">
            <a:extLst>
              <a:ext uri="{FF2B5EF4-FFF2-40B4-BE49-F238E27FC236}">
                <a16:creationId xmlns="" xmlns:a16="http://schemas.microsoft.com/office/drawing/2014/main" id="{99ED032E-6E97-4B5C-B66D-1E57913235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E8A7D-8B74-4709-929D-0A9E4267B265}" type="datetimeFigureOut">
              <a:rPr lang="ru-RU"/>
              <a:pPr>
                <a:defRPr/>
              </a:pPr>
              <a:t>02.10.2024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="" xmlns:a16="http://schemas.microsoft.com/office/drawing/2014/main" id="{6B3B7E1F-8B1C-4915-A46A-EE2945D68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="" xmlns:a16="http://schemas.microsoft.com/office/drawing/2014/main" id="{33765BB7-597C-4A2A-A8BB-C545FF0DB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7B45E-CA58-4533-942B-81C9064209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8762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>
            <a:extLst>
              <a:ext uri="{FF2B5EF4-FFF2-40B4-BE49-F238E27FC236}">
                <a16:creationId xmlns="" xmlns:a16="http://schemas.microsoft.com/office/drawing/2014/main" id="{9601D795-F046-40D4-8DD7-C7C79136D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598B5-FB57-4134-A60F-2E4AB9CBA671}" type="datetimeFigureOut">
              <a:rPr lang="ru-RU"/>
              <a:pPr>
                <a:defRPr/>
              </a:pPr>
              <a:t>02.10.2024</a:t>
            </a:fld>
            <a:endParaRPr lang="ru-RU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="" xmlns:a16="http://schemas.microsoft.com/office/drawing/2014/main" id="{38555247-AA76-4AA5-AE91-C7D2808A3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>
            <a:extLst>
              <a:ext uri="{FF2B5EF4-FFF2-40B4-BE49-F238E27FC236}">
                <a16:creationId xmlns="" xmlns:a16="http://schemas.microsoft.com/office/drawing/2014/main" id="{5D6CAAC4-684A-490A-9B34-51EE0089B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26D55-8184-42B6-805E-2FD6EAC960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252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3441B675-E7EE-4058-A831-AEDA3FE2027C}"/>
              </a:ext>
            </a:extLst>
          </p:cNvPr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3217CBDE-1665-4BEC-A8B1-F0CB5293C9A0}"/>
              </a:ext>
            </a:extLst>
          </p:cNvPr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BB1DE070-4727-459F-B343-A8FE5BD6B44F}"/>
              </a:ext>
            </a:extLst>
          </p:cNvPr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7" name="Дата 11">
            <a:extLst>
              <a:ext uri="{FF2B5EF4-FFF2-40B4-BE49-F238E27FC236}">
                <a16:creationId xmlns="" xmlns:a16="http://schemas.microsoft.com/office/drawing/2014/main" id="{99E04171-7A3F-4A5E-8781-A8410AACE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38E0B-F771-4E2F-88E1-4D616B492851}" type="datetimeFigureOut">
              <a:rPr lang="ru-RU"/>
              <a:pPr>
                <a:defRPr/>
              </a:pPr>
              <a:t>02.10.2024</a:t>
            </a:fld>
            <a:endParaRPr lang="ru-RU"/>
          </a:p>
        </p:txBody>
      </p:sp>
      <p:sp>
        <p:nvSpPr>
          <p:cNvPr id="8" name="Номер слайда 12">
            <a:extLst>
              <a:ext uri="{FF2B5EF4-FFF2-40B4-BE49-F238E27FC236}">
                <a16:creationId xmlns="" xmlns:a16="http://schemas.microsoft.com/office/drawing/2014/main" id="{54D9DF95-5995-4703-8A5D-2ADFDB2876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DC7CF3A-54BA-4819-854F-D7A8E40D58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13">
            <a:extLst>
              <a:ext uri="{FF2B5EF4-FFF2-40B4-BE49-F238E27FC236}">
                <a16:creationId xmlns="" xmlns:a16="http://schemas.microsoft.com/office/drawing/2014/main" id="{B94AA500-8793-4045-BF54-1DF3AC70C08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8153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7">
            <a:extLst>
              <a:ext uri="{FF2B5EF4-FFF2-40B4-BE49-F238E27FC236}">
                <a16:creationId xmlns="" xmlns:a16="http://schemas.microsoft.com/office/drawing/2014/main" id="{4E13F800-A521-4753-ABE0-91A07D1DA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9697EA3-EA73-42B2-AD8D-3A078D201398}" type="datetimeFigureOut">
              <a:rPr lang="ru-RU"/>
              <a:pPr>
                <a:defRPr/>
              </a:pPr>
              <a:t>02.10.2024</a:t>
            </a:fld>
            <a:endParaRPr lang="ru-RU"/>
          </a:p>
        </p:txBody>
      </p:sp>
      <p:sp>
        <p:nvSpPr>
          <p:cNvPr id="6" name="Номер слайда 9">
            <a:extLst>
              <a:ext uri="{FF2B5EF4-FFF2-40B4-BE49-F238E27FC236}">
                <a16:creationId xmlns="" xmlns:a16="http://schemas.microsoft.com/office/drawing/2014/main" id="{2BE12437-8026-4F95-B4C6-A769ED2BE2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67B6925-51FC-483D-A4D9-844A4A8960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11">
            <a:extLst>
              <a:ext uri="{FF2B5EF4-FFF2-40B4-BE49-F238E27FC236}">
                <a16:creationId xmlns="" xmlns:a16="http://schemas.microsoft.com/office/drawing/2014/main" id="{A1CF8CA7-7442-47FD-B0DF-5F4BC5D8656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39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Дата 9">
            <a:extLst>
              <a:ext uri="{FF2B5EF4-FFF2-40B4-BE49-F238E27FC236}">
                <a16:creationId xmlns="" xmlns:a16="http://schemas.microsoft.com/office/drawing/2014/main" id="{E8D7B02A-7527-408C-9642-D2B0CBF09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BB0DB78-3CA1-46E3-89AB-9696A3672D46}" type="datetimeFigureOut">
              <a:rPr lang="ru-RU"/>
              <a:pPr>
                <a:defRPr/>
              </a:pPr>
              <a:t>02.10.2024</a:t>
            </a:fld>
            <a:endParaRPr lang="ru-RU"/>
          </a:p>
        </p:txBody>
      </p:sp>
      <p:sp>
        <p:nvSpPr>
          <p:cNvPr id="8" name="Номер слайда 11">
            <a:extLst>
              <a:ext uri="{FF2B5EF4-FFF2-40B4-BE49-F238E27FC236}">
                <a16:creationId xmlns="" xmlns:a16="http://schemas.microsoft.com/office/drawing/2014/main" id="{CAB7D22F-EB37-4F6D-A1A1-0468EF45FE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4316D7B-4DBC-4BE0-B4BE-EF3CC000DF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13">
            <a:extLst>
              <a:ext uri="{FF2B5EF4-FFF2-40B4-BE49-F238E27FC236}">
                <a16:creationId xmlns="" xmlns:a16="http://schemas.microsoft.com/office/drawing/2014/main" id="{4A44B5B9-3743-4637-AF99-BF8DC056F24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406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13">
            <a:extLst>
              <a:ext uri="{FF2B5EF4-FFF2-40B4-BE49-F238E27FC236}">
                <a16:creationId xmlns="" xmlns:a16="http://schemas.microsoft.com/office/drawing/2014/main" id="{97CF7024-18C2-4C2E-BDF2-4DD3AA87B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EFF04-A5BB-4F97-980A-8114A01DCC98}" type="datetimeFigureOut">
              <a:rPr lang="ru-RU"/>
              <a:pPr>
                <a:defRPr/>
              </a:pPr>
              <a:t>02.10.2024</a:t>
            </a:fld>
            <a:endParaRPr lang="ru-RU"/>
          </a:p>
        </p:txBody>
      </p:sp>
      <p:sp>
        <p:nvSpPr>
          <p:cNvPr id="4" name="Нижний колонтитул 2">
            <a:extLst>
              <a:ext uri="{FF2B5EF4-FFF2-40B4-BE49-F238E27FC236}">
                <a16:creationId xmlns="" xmlns:a16="http://schemas.microsoft.com/office/drawing/2014/main" id="{9DE7AA30-39A6-4137-9DE8-5DDE427EC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>
            <a:extLst>
              <a:ext uri="{FF2B5EF4-FFF2-40B4-BE49-F238E27FC236}">
                <a16:creationId xmlns="" xmlns:a16="http://schemas.microsoft.com/office/drawing/2014/main" id="{82949C18-B421-47C4-999B-85F600650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FBE86-BF53-4ABF-9E40-57153B1C2A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730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9CA1F5C0-2E17-4E07-8BC4-14FFFC596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48540-1E0D-4836-A2F8-75349CF735F3}" type="datetimeFigureOut">
              <a:rPr lang="ru-RU"/>
              <a:pPr>
                <a:defRPr/>
              </a:pPr>
              <a:t>02.10.2024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4AF44A7B-9457-4E7C-86DA-9686640E8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5562487-F79A-4A51-9D14-AB541CB44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0514A76-C480-43A3-B338-DEC1777CD6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457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>
            <a:extLst>
              <a:ext uri="{FF2B5EF4-FFF2-40B4-BE49-F238E27FC236}">
                <a16:creationId xmlns="" xmlns:a16="http://schemas.microsoft.com/office/drawing/2014/main" id="{C17249DD-D551-4F53-8B72-79817FE9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8FCC2-AF32-4404-8250-19206B1F8733}" type="datetimeFigureOut">
              <a:rPr lang="ru-RU"/>
              <a:pPr>
                <a:defRPr/>
              </a:pPr>
              <a:t>02.10.2024</a:t>
            </a:fld>
            <a:endParaRPr lang="ru-RU"/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="" xmlns:a16="http://schemas.microsoft.com/office/drawing/2014/main" id="{A0825B7D-57BD-40A2-9FD9-7CACBC2E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>
            <a:extLst>
              <a:ext uri="{FF2B5EF4-FFF2-40B4-BE49-F238E27FC236}">
                <a16:creationId xmlns="" xmlns:a16="http://schemas.microsoft.com/office/drawing/2014/main" id="{951A6DD5-E97F-4A65-A0E2-891568ED7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1660E-D00B-4676-94AB-CD954B9D47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193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C1693FC-FD58-4F8A-83E9-1C3769B4D5E3}"/>
              </a:ext>
            </a:extLst>
          </p:cNvPr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EB5E0998-34A4-4177-8FC6-8A6E8BBEC0F0}"/>
              </a:ext>
            </a:extLst>
          </p:cNvPr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F78CB066-0C4C-42B9-A0B2-A6BB3CCE71E1}"/>
              </a:ext>
            </a:extLst>
          </p:cNvPr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B4F22286-FE19-4EDB-8F31-7B3A149A7390}"/>
              </a:ext>
            </a:extLst>
          </p:cNvPr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9" name="Дата 11">
            <a:extLst>
              <a:ext uri="{FF2B5EF4-FFF2-40B4-BE49-F238E27FC236}">
                <a16:creationId xmlns="" xmlns:a16="http://schemas.microsoft.com/office/drawing/2014/main" id="{39C87135-2D61-47CA-BC5D-CB4E0951D1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1F7AED3-7381-47AC-B6EF-990074C9A815}" type="datetimeFigureOut">
              <a:rPr lang="ru-RU"/>
              <a:pPr>
                <a:defRPr/>
              </a:pPr>
              <a:t>02.10.2024</a:t>
            </a:fld>
            <a:endParaRPr lang="ru-RU"/>
          </a:p>
        </p:txBody>
      </p:sp>
      <p:sp>
        <p:nvSpPr>
          <p:cNvPr id="10" name="Номер слайда 12">
            <a:extLst>
              <a:ext uri="{FF2B5EF4-FFF2-40B4-BE49-F238E27FC236}">
                <a16:creationId xmlns="" xmlns:a16="http://schemas.microsoft.com/office/drawing/2014/main" id="{C0357EBD-C195-4BF9-80DF-9526388E85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072FDBCA-4710-45BD-AF59-D9AC0F2CA9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Нижний колонтитул 13">
            <a:extLst>
              <a:ext uri="{FF2B5EF4-FFF2-40B4-BE49-F238E27FC236}">
                <a16:creationId xmlns="" xmlns:a16="http://schemas.microsoft.com/office/drawing/2014/main" id="{3FDCF1AF-4659-4B5A-89BC-7B4A9B46812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489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21">
            <a:extLst>
              <a:ext uri="{FF2B5EF4-FFF2-40B4-BE49-F238E27FC236}">
                <a16:creationId xmlns="" xmlns:a16="http://schemas.microsoft.com/office/drawing/2014/main" id="{F81D100F-9B34-401A-8D39-54F046A68D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7" name="Текст 12">
            <a:extLst>
              <a:ext uri="{FF2B5EF4-FFF2-40B4-BE49-F238E27FC236}">
                <a16:creationId xmlns="" xmlns:a16="http://schemas.microsoft.com/office/drawing/2014/main" id="{DB333857-ADE5-46D4-9B3C-6A516D95CC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4" name="Дата 13">
            <a:extLst>
              <a:ext uri="{FF2B5EF4-FFF2-40B4-BE49-F238E27FC236}">
                <a16:creationId xmlns="" xmlns:a16="http://schemas.microsoft.com/office/drawing/2014/main" id="{56C46CDE-8831-453D-A5F3-536A53A612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63166D0B-CB79-4405-B1D6-2F368A8466A4}" type="datetimeFigureOut">
              <a:rPr lang="ru-RU"/>
              <a:pPr>
                <a:defRPr/>
              </a:pPr>
              <a:t>02.10.2024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EF85C272-FE65-43D6-83BF-6F51A47CB8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AFD95121-FB9F-4580-B574-A46394AAAF93}"/>
              </a:ext>
            </a:extLst>
          </p:cNvPr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D3E79B7D-A98F-4292-A340-BC4BCA6BADEA}"/>
              </a:ext>
            </a:extLst>
          </p:cNvPr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02ABB2BC-F321-43A6-9EB0-3EC04B871425}"/>
              </a:ext>
            </a:extLst>
          </p:cNvPr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Номер слайда 22">
            <a:extLst>
              <a:ext uri="{FF2B5EF4-FFF2-40B4-BE49-F238E27FC236}">
                <a16:creationId xmlns="" xmlns:a16="http://schemas.microsoft.com/office/drawing/2014/main" id="{5547348A-55F4-4FC1-8083-1286E7BE94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385FD509-6275-47E6-9880-3DC69CB3D5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29" r:id="rId2"/>
    <p:sldLayoutId id="2147483834" r:id="rId3"/>
    <p:sldLayoutId id="2147483835" r:id="rId4"/>
    <p:sldLayoutId id="2147483836" r:id="rId5"/>
    <p:sldLayoutId id="2147483830" r:id="rId6"/>
    <p:sldLayoutId id="2147483837" r:id="rId7"/>
    <p:sldLayoutId id="2147483831" r:id="rId8"/>
    <p:sldLayoutId id="2147483838" r:id="rId9"/>
    <p:sldLayoutId id="2147483832" r:id="rId10"/>
    <p:sldLayoutId id="214748383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9.jpeg"/><Relationship Id="rId7" Type="http://schemas.openxmlformats.org/officeDocument/2006/relationships/image" Target="../media/image5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jpe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10" Type="http://schemas.openxmlformats.org/officeDocument/2006/relationships/image" Target="../media/image72.png"/><Relationship Id="rId4" Type="http://schemas.openxmlformats.org/officeDocument/2006/relationships/image" Target="../media/image67.png"/><Relationship Id="rId9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pn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png"/><Relationship Id="rId9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mstu-ref.ru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2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7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>
            <a:extLst>
              <a:ext uri="{FF2B5EF4-FFF2-40B4-BE49-F238E27FC236}">
                <a16:creationId xmlns="" xmlns:a16="http://schemas.microsoft.com/office/drawing/2014/main" id="{73AF2F5D-878C-47AE-B7FC-CF0AA8274A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285750"/>
            <a:ext cx="8534400" cy="758825"/>
          </a:xfrm>
        </p:spPr>
        <p:txBody>
          <a:bodyPr/>
          <a:lstStyle/>
          <a:p>
            <a:pPr algn="ctr" eaLnBrk="1" hangingPunct="1"/>
            <a:r>
              <a:rPr lang="ru-RU" altLang="ru-RU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«Технологическое и холодильное оборудование»</a:t>
            </a:r>
          </a:p>
        </p:txBody>
      </p:sp>
      <p:sp>
        <p:nvSpPr>
          <p:cNvPr id="9219" name="Прямоугольник 4">
            <a:extLst>
              <a:ext uri="{FF2B5EF4-FFF2-40B4-BE49-F238E27FC236}">
                <a16:creationId xmlns="" xmlns:a16="http://schemas.microsoft.com/office/drawing/2014/main" id="{AA7A15CE-B786-4F68-9335-1BC23E57A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1738" y="2776538"/>
            <a:ext cx="649287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/>
            <a:r>
              <a:rPr lang="ru-RU" alt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Похольченко</a:t>
            </a:r>
            <a: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Вячеслав Александрович</a:t>
            </a:r>
          </a:p>
          <a:p>
            <a:pPr eaLnBrk="1" hangingPunct="1"/>
            <a: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кафедрой, </a:t>
            </a:r>
          </a:p>
          <a:p>
            <a:pPr eaLnBrk="1" hangingPunct="1"/>
            <a:r>
              <a:rPr lang="ru-RU" alt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канд.техн.наук</a:t>
            </a:r>
            <a: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доцент</a:t>
            </a:r>
          </a:p>
          <a:p>
            <a:pPr eaLnBrk="1" hangingPunct="1"/>
            <a: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тел.: 8(8152)40-32-82</a:t>
            </a:r>
          </a:p>
          <a:p>
            <a:pPr eaLnBrk="1" hangingPunct="1"/>
            <a: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8(8152)40-33-61</a:t>
            </a:r>
          </a:p>
          <a:p>
            <a:pPr eaLnBrk="1" hangingPunct="1"/>
            <a:r>
              <a:rPr lang="en-US" alt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PokholchenkoVA@mstu.edu.ru</a:t>
            </a:r>
            <a:endParaRPr lang="ru-RU" alt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80FB00E-80C4-4D84-AA13-DC24CCFA1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1074"/>
            <a:ext cx="1141055" cy="1141055"/>
          </a:xfrm>
          <a:prstGeom prst="rect">
            <a:avLst/>
          </a:prstGeom>
        </p:spPr>
      </p:pic>
      <p:pic>
        <p:nvPicPr>
          <p:cNvPr id="6" name="Рисунок 5" descr="F:\проф 21\202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84" y="2204864"/>
            <a:ext cx="2085975" cy="338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41"/>
    </mc:Choice>
    <mc:Fallback xmlns="">
      <p:transition spd="slow" advTm="1124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>
            <a:extLst>
              <a:ext uri="{FF2B5EF4-FFF2-40B4-BE49-F238E27FC236}">
                <a16:creationId xmlns="" xmlns:a16="http://schemas.microsoft.com/office/drawing/2014/main" id="{7434EA12-C141-49A3-ACD4-6E83DD1D5E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 eaLnBrk="1" hangingPunct="1"/>
            <a:r>
              <a:rPr lang="ru-RU" altLang="ru-RU"/>
              <a:t>Учебная база кафедры ТХО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C3AE41C-185A-4B6B-8771-19E7D36CD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1074"/>
            <a:ext cx="1141055" cy="114105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0D0214D4-5245-AD23-D99C-21139E286DA5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02" y="1391740"/>
            <a:ext cx="7631633" cy="543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825" y="0"/>
            <a:ext cx="1146175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9"/>
    </mc:Choice>
    <mc:Fallback xmlns="">
      <p:transition spd="slow" advTm="8779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>
            <a:extLst>
              <a:ext uri="{FF2B5EF4-FFF2-40B4-BE49-F238E27FC236}">
                <a16:creationId xmlns="" xmlns:a16="http://schemas.microsoft.com/office/drawing/2014/main" id="{F4ECBF09-44A0-45CC-A720-E9978FF155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 eaLnBrk="1" hangingPunct="1"/>
            <a:r>
              <a:rPr lang="ru-RU" altLang="ru-RU"/>
              <a:t>Учебная база кафедры ТХО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87D6663-137A-4357-8F7D-0039BDC9D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1074"/>
            <a:ext cx="1141055" cy="114105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8321E943-63E7-BC47-FF63-0D24CFADF1D0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23" y="1680768"/>
            <a:ext cx="3701009" cy="493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841CBB2B-8912-A403-100D-4F4ADBCC5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5" y="1680768"/>
            <a:ext cx="3701007" cy="493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F:\проф 21\202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3521"/>
            <a:ext cx="1131604" cy="18933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1"/>
    </mc:Choice>
    <mc:Fallback xmlns="">
      <p:transition spd="slow" advTm="888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>
            <a:extLst>
              <a:ext uri="{FF2B5EF4-FFF2-40B4-BE49-F238E27FC236}">
                <a16:creationId xmlns="" xmlns:a16="http://schemas.microsoft.com/office/drawing/2014/main" id="{CB980117-A49A-4D92-8A05-4173C5FE07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 eaLnBrk="1" hangingPunct="1"/>
            <a:r>
              <a:rPr lang="ru-RU" altLang="ru-RU"/>
              <a:t>Учебная база кафедры ТХО</a:t>
            </a:r>
          </a:p>
        </p:txBody>
      </p:sp>
      <p:pic>
        <p:nvPicPr>
          <p:cNvPr id="20483" name="Содержимое 14" descr="P_20190416_140019.jpg">
            <a:extLst>
              <a:ext uri="{FF2B5EF4-FFF2-40B4-BE49-F238E27FC236}">
                <a16:creationId xmlns="" xmlns:a16="http://schemas.microsoft.com/office/drawing/2014/main" id="{CF6E45EE-1055-46F0-A9D3-5C3340C81830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738" y="1600200"/>
            <a:ext cx="7991475" cy="4495800"/>
          </a:xfr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48FE3B1-1CE0-4C75-944D-640DC34C3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1074"/>
            <a:ext cx="1141055" cy="1141055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372" y="1"/>
            <a:ext cx="1019628" cy="170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0"/>
    </mc:Choice>
    <mc:Fallback xmlns="">
      <p:transition spd="slow" advTm="712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>
            <a:extLst>
              <a:ext uri="{FF2B5EF4-FFF2-40B4-BE49-F238E27FC236}">
                <a16:creationId xmlns="" xmlns:a16="http://schemas.microsoft.com/office/drawing/2014/main" id="{CB980117-A49A-4D92-8A05-4173C5FE07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 eaLnBrk="1" hangingPunct="1"/>
            <a:r>
              <a:rPr lang="ru-RU" altLang="ru-RU"/>
              <a:t>Учебная база кафедры ТХО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48FE3B1-1CE0-4C75-944D-640DC34C3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1074"/>
            <a:ext cx="1141055" cy="1141055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E8947668-BD61-3313-A11E-31663764838E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778" y="1440729"/>
            <a:ext cx="6853233" cy="510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413" y="188640"/>
            <a:ext cx="1017587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554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6"/>
    </mc:Choice>
    <mc:Fallback xmlns="">
      <p:transition spd="slow" advTm="6176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>
            <a:extLst>
              <a:ext uri="{FF2B5EF4-FFF2-40B4-BE49-F238E27FC236}">
                <a16:creationId xmlns="" xmlns:a16="http://schemas.microsoft.com/office/drawing/2014/main" id="{DB2E8071-15D9-48C1-9365-80D852CD45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 eaLnBrk="1" hangingPunct="1"/>
            <a:r>
              <a:rPr lang="ru-RU" altLang="ru-RU"/>
              <a:t>Учебная база кафедры ТХО</a:t>
            </a:r>
          </a:p>
        </p:txBody>
      </p:sp>
      <p:pic>
        <p:nvPicPr>
          <p:cNvPr id="21507" name="Содержимое 6" descr="P_20190416_140000.jpg">
            <a:extLst>
              <a:ext uri="{FF2B5EF4-FFF2-40B4-BE49-F238E27FC236}">
                <a16:creationId xmlns="" xmlns:a16="http://schemas.microsoft.com/office/drawing/2014/main" id="{CB0FCF1C-EED0-43BF-9C6F-40556B746964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738" y="1600200"/>
            <a:ext cx="7991475" cy="4495800"/>
          </a:xfr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C3D438E-C623-44EB-B8C0-20F6CEB30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1074"/>
            <a:ext cx="1141055" cy="1141055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413" y="53300"/>
            <a:ext cx="1017587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6"/>
    </mc:Choice>
    <mc:Fallback xmlns="">
      <p:transition spd="slow" advTm="7156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>
            <a:extLst>
              <a:ext uri="{FF2B5EF4-FFF2-40B4-BE49-F238E27FC236}">
                <a16:creationId xmlns="" xmlns:a16="http://schemas.microsoft.com/office/drawing/2014/main" id="{DB2E8071-15D9-48C1-9365-80D852CD45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 eaLnBrk="1" hangingPunct="1"/>
            <a:r>
              <a:rPr lang="ru-RU" altLang="ru-RU"/>
              <a:t>Учебная база кафедры ТХО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C3D438E-C623-44EB-B8C0-20F6CEB30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1074"/>
            <a:ext cx="1141055" cy="1141055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14A80988-E9F9-EBE7-CD64-72156FD2313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09" y="1639037"/>
            <a:ext cx="7480181" cy="4978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550" y="-7855"/>
            <a:ext cx="936450" cy="1564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567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01"/>
    </mc:Choice>
    <mc:Fallback xmlns="">
      <p:transition spd="slow" advTm="920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>
            <a:extLst>
              <a:ext uri="{FF2B5EF4-FFF2-40B4-BE49-F238E27FC236}">
                <a16:creationId xmlns="" xmlns:a16="http://schemas.microsoft.com/office/drawing/2014/main" id="{3390B248-1B97-4F98-A947-50DFEB34FAA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589088"/>
            <a:ext cx="8177213" cy="4572000"/>
          </a:xfrm>
        </p:spPr>
        <p:txBody>
          <a:bodyPr>
            <a:normAutofit lnSpcReduction="100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 обучающихся на ведущие промышленные предприятия города и области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занятий в учебных центрах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научно-исследовательскую и конструкторскую деятельность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разработку и промышленные испытания технологического оборудования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учебную и производственную практику на береговых предприятиях и рыбопромысловых судах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ru-RU" dirty="0">
              <a:solidFill>
                <a:srgbClr val="002060"/>
              </a:solidFill>
            </a:endParaRP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ru-RU" dirty="0"/>
          </a:p>
        </p:txBody>
      </p:sp>
      <p:sp>
        <p:nvSpPr>
          <p:cNvPr id="22531" name="Заголовок 4">
            <a:extLst>
              <a:ext uri="{FF2B5EF4-FFF2-40B4-BE49-F238E27FC236}">
                <a16:creationId xmlns="" xmlns:a16="http://schemas.microsoft.com/office/drawing/2014/main" id="{D4C13899-FA5F-4E41-896E-D5B95C4217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ТХО обеспечивает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BEEADBE-7FA1-406C-B943-9A9E0B538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1074"/>
            <a:ext cx="1141055" cy="1141055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9" y="117810"/>
            <a:ext cx="1236106" cy="206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2"/>
    </mc:Choice>
    <mc:Fallback xmlns="">
      <p:transition spd="slow" advTm="6402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>
            <a:extLst>
              <a:ext uri="{FF2B5EF4-FFF2-40B4-BE49-F238E27FC236}">
                <a16:creationId xmlns="" xmlns:a16="http://schemas.microsoft.com/office/drawing/2014/main" id="{56474EC6-B304-4A41-BEDD-CE6FB51452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 eaLnBrk="1" hangingPunct="1"/>
            <a:r>
              <a:rPr lang="ru-RU" altLang="ru-RU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экскурсии</a:t>
            </a:r>
            <a:endParaRPr lang="ru-RU" altLang="ru-RU"/>
          </a:p>
        </p:txBody>
      </p:sp>
      <p:sp>
        <p:nvSpPr>
          <p:cNvPr id="23556" name="Объект 3">
            <a:extLst>
              <a:ext uri="{FF2B5EF4-FFF2-40B4-BE49-F238E27FC236}">
                <a16:creationId xmlns="" xmlns:a16="http://schemas.microsoft.com/office/drawing/2014/main" id="{053CBD31-7561-48E6-BB9B-4BF21CE35474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endParaRPr lang="ru-RU" altLang="ru-RU" dirty="0"/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ru-RU" altLang="ru-RU" dirty="0"/>
          </a:p>
          <a:p>
            <a:pPr marL="0" indent="0" algn="ctr" eaLnBrk="1" hangingPunct="1">
              <a:buFont typeface="Wingdings" panose="05000000000000000000" pitchFamily="2" charset="2"/>
              <a:buNone/>
            </a:pP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повышения эффективности учебного процесса преподавателями кафедры ТХО проводятся экскурсии на промышленных предприятиях Арктического региона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FBB2205-498E-43EC-8C2B-E08533378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1074"/>
            <a:ext cx="1141055" cy="1141055"/>
          </a:xfrm>
          <a:prstGeom prst="rect">
            <a:avLst/>
          </a:prstGeom>
        </p:spPr>
      </p:pic>
      <p:pic>
        <p:nvPicPr>
          <p:cNvPr id="6" name="Рисунок 5" descr="F:\проф 21\202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7625"/>
            <a:ext cx="1691680" cy="2805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5"/>
    </mc:Choice>
    <mc:Fallback xmlns="">
      <p:transition spd="slow" advTm="5985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>
            <a:extLst>
              <a:ext uri="{FF2B5EF4-FFF2-40B4-BE49-F238E27FC236}">
                <a16:creationId xmlns="" xmlns:a16="http://schemas.microsoft.com/office/drawing/2014/main" id="{84E6BA3B-24CF-4ED4-9B79-467A06CDB7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 eaLnBrk="1" hangingPunct="1"/>
            <a:r>
              <a:rPr lang="ru-RU" altLang="ru-RU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экскурсии</a:t>
            </a:r>
            <a:endParaRPr lang="ru-RU" altLang="ru-RU"/>
          </a:p>
        </p:txBody>
      </p:sp>
      <p:pic>
        <p:nvPicPr>
          <p:cNvPr id="24579" name="Содержимое 6" descr="P_20170419_145012.jpg">
            <a:extLst>
              <a:ext uri="{FF2B5EF4-FFF2-40B4-BE49-F238E27FC236}">
                <a16:creationId xmlns="" xmlns:a16="http://schemas.microsoft.com/office/drawing/2014/main" id="{C8966E5E-4C14-48E0-8586-510A779C4E77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738" y="1600200"/>
            <a:ext cx="7991475" cy="4495800"/>
          </a:xfr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B159200-A6AA-407F-B678-5FFAC8BA6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1074"/>
            <a:ext cx="1141055" cy="1141055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794" y="1"/>
            <a:ext cx="959206" cy="1556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43"/>
    </mc:Choice>
    <mc:Fallback xmlns="">
      <p:transition spd="slow" advTm="9243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>
            <a:extLst>
              <a:ext uri="{FF2B5EF4-FFF2-40B4-BE49-F238E27FC236}">
                <a16:creationId xmlns="" xmlns:a16="http://schemas.microsoft.com/office/drawing/2014/main" id="{84E6BA3B-24CF-4ED4-9B79-467A06CDB7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 eaLnBrk="1" hangingPunct="1"/>
            <a:r>
              <a:rPr lang="ru-RU" altLang="ru-RU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экскурсии</a:t>
            </a:r>
            <a:endParaRPr lang="ru-RU" alt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B159200-A6AA-407F-B678-5FFAC8BA6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1074"/>
            <a:ext cx="1141055" cy="1141055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="" xmlns:a16="http://schemas.microsoft.com/office/drawing/2014/main" id="{2A02A1A1-3EFD-5371-A6F4-22D3F93D6AC0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772816"/>
            <a:ext cx="7983662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37" y="0"/>
            <a:ext cx="957263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34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4"/>
    </mc:Choice>
    <mc:Fallback xmlns="">
      <p:transition spd="slow" advTm="596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>
            <a:extLst>
              <a:ext uri="{FF2B5EF4-FFF2-40B4-BE49-F238E27FC236}">
                <a16:creationId xmlns="" xmlns:a16="http://schemas.microsoft.com/office/drawing/2014/main" id="{52FDD864-643A-4BA9-AAF2-8D3DBB107E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7544" y="285750"/>
            <a:ext cx="8424044" cy="758825"/>
          </a:xfrm>
        </p:spPr>
        <p:txBody>
          <a:bodyPr/>
          <a:lstStyle/>
          <a:p>
            <a:pPr algn="ctr" eaLnBrk="1" hangingPunct="1"/>
            <a:r>
              <a:rPr lang="ru-RU" alt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«Технологическое и холодильное оборудование»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="" xmlns:a16="http://schemas.microsoft.com/office/drawing/2014/main" id="{22A60927-AD29-4F45-8543-BA29C86F105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972050"/>
          </a:xfrm>
        </p:spPr>
        <p:txBody>
          <a:bodyPr>
            <a:noAutofit/>
          </a:bodyPr>
          <a:lstStyle/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Образована в 1980 году в составе судомеханического факультета, в 1984 году вошла в состав технологического факультета, в настоящее время - естественно-технологического института.</a:t>
            </a:r>
          </a:p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 г. - первый набор студентов по специальности «Машины и аппараты пищевых производств». Первый выпуск - в 2005 году. </a:t>
            </a:r>
          </a:p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 г. - первый набор бакалавров по направлениям «Технологические машины и оборудование» и «Холодильная, криогенная техника и системы жизнеобеспечения».</a:t>
            </a:r>
          </a:p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г. - первый набор магистров по направлению «Холодильная, криогенная техника и системы жизнеобеспечения».</a:t>
            </a:r>
          </a:p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кафедре ведется подготовка студентов и курсантов очной и заочной форм обучения, руководство и консультации по курсовым проектам и  выпускным квалификационным работам.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5397E1D-7883-47D1-B90F-ACD69287E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1074"/>
            <a:ext cx="1141055" cy="1141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59"/>
    </mc:Choice>
    <mc:Fallback xmlns="">
      <p:transition spd="slow" advTm="9559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>
            <a:extLst>
              <a:ext uri="{FF2B5EF4-FFF2-40B4-BE49-F238E27FC236}">
                <a16:creationId xmlns="" xmlns:a16="http://schemas.microsoft.com/office/drawing/2014/main" id="{CCCC9936-8EFE-4C19-BEA8-4825FBA802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0063" y="214313"/>
            <a:ext cx="8153400" cy="990600"/>
          </a:xfrm>
        </p:spPr>
        <p:txBody>
          <a:bodyPr/>
          <a:lstStyle/>
          <a:p>
            <a:pPr algn="ctr" eaLnBrk="1" hangingPunct="1"/>
            <a:r>
              <a:rPr lang="ru-RU" altLang="ru-RU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экскурсии</a:t>
            </a:r>
            <a:endParaRPr lang="ru-RU" altLang="ru-RU"/>
          </a:p>
        </p:txBody>
      </p:sp>
      <p:pic>
        <p:nvPicPr>
          <p:cNvPr id="25603" name="Содержимое 6" descr="IMG_3055.JPG">
            <a:extLst>
              <a:ext uri="{FF2B5EF4-FFF2-40B4-BE49-F238E27FC236}">
                <a16:creationId xmlns="" xmlns:a16="http://schemas.microsoft.com/office/drawing/2014/main" id="{CF4F729C-8B0F-4084-B172-6BB6C1DF3794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1600200"/>
            <a:ext cx="5994400" cy="4495800"/>
          </a:xfr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EA1D2A5-0683-4406-8641-89EC6C5FD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1074"/>
            <a:ext cx="1141055" cy="1141055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217" y="-28465"/>
            <a:ext cx="1464783" cy="2377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1"/>
    </mc:Choice>
    <mc:Fallback xmlns="">
      <p:transition spd="slow" advTm="600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>
            <a:extLst>
              <a:ext uri="{FF2B5EF4-FFF2-40B4-BE49-F238E27FC236}">
                <a16:creationId xmlns="" xmlns:a16="http://schemas.microsoft.com/office/drawing/2014/main" id="{77745712-E710-435B-A848-362304D760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5750" y="214313"/>
            <a:ext cx="8153400" cy="990600"/>
          </a:xfrm>
        </p:spPr>
        <p:txBody>
          <a:bodyPr/>
          <a:lstStyle/>
          <a:p>
            <a:pPr algn="ctr" eaLnBrk="1" hangingPunct="1"/>
            <a:r>
              <a:rPr lang="ru-RU" altLang="ru-RU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экскурсии</a:t>
            </a:r>
            <a:endParaRPr lang="ru-RU" altLang="ru-RU"/>
          </a:p>
        </p:txBody>
      </p:sp>
      <p:pic>
        <p:nvPicPr>
          <p:cNvPr id="26627" name="Содержимое 7" descr="IMG_3094.JPG">
            <a:extLst>
              <a:ext uri="{FF2B5EF4-FFF2-40B4-BE49-F238E27FC236}">
                <a16:creationId xmlns="" xmlns:a16="http://schemas.microsoft.com/office/drawing/2014/main" id="{58570564-32F9-4A04-B8AA-A0FDDFC0B9E6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6653" y="1592690"/>
            <a:ext cx="6715075" cy="5036306"/>
          </a:xfr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0ADDF8A-4980-4D6F-B96C-B5D476E02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1074"/>
            <a:ext cx="1141055" cy="1141055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734" y="0"/>
            <a:ext cx="1179786" cy="19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6"/>
    </mc:Choice>
    <mc:Fallback xmlns="">
      <p:transition spd="slow" advTm="5686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>
            <a:extLst>
              <a:ext uri="{FF2B5EF4-FFF2-40B4-BE49-F238E27FC236}">
                <a16:creationId xmlns="" xmlns:a16="http://schemas.microsoft.com/office/drawing/2014/main" id="{77745712-E710-435B-A848-362304D760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5750" y="214313"/>
            <a:ext cx="8153400" cy="990600"/>
          </a:xfrm>
        </p:spPr>
        <p:txBody>
          <a:bodyPr/>
          <a:lstStyle/>
          <a:p>
            <a:pPr algn="ctr" eaLnBrk="1" hangingPunct="1"/>
            <a:r>
              <a:rPr lang="ru-RU" alt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экскурсии</a:t>
            </a:r>
            <a:endParaRPr lang="ru-RU" alt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0ADDF8A-4980-4D6F-B96C-B5D476E02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1074"/>
            <a:ext cx="1141055" cy="1141055"/>
          </a:xfrm>
          <a:prstGeom prst="rect">
            <a:avLst/>
          </a:prstGeom>
        </p:spPr>
      </p:pic>
      <p:pic>
        <p:nvPicPr>
          <p:cNvPr id="6152" name="Picture 8" descr="Учебный центр холодильных технологий – открыт">
            <a:extLst>
              <a:ext uri="{FF2B5EF4-FFF2-40B4-BE49-F238E27FC236}">
                <a16:creationId xmlns="" xmlns:a16="http://schemas.microsoft.com/office/drawing/2014/main" id="{A2B0DCEC-3E1D-6A15-75B6-D41A34C5E942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33105"/>
            <a:ext cx="6742509" cy="505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853" y="1"/>
            <a:ext cx="1095147" cy="177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107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8"/>
    </mc:Choice>
    <mc:Fallback xmlns="">
      <p:transition spd="slow" advTm="5928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>
            <a:extLst>
              <a:ext uri="{FF2B5EF4-FFF2-40B4-BE49-F238E27FC236}">
                <a16:creationId xmlns="" xmlns:a16="http://schemas.microsoft.com/office/drawing/2014/main" id="{2B92821E-3D03-448E-95F9-D1A8F0D3C9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266700"/>
            <a:ext cx="8153400" cy="990600"/>
          </a:xfrm>
        </p:spPr>
        <p:txBody>
          <a:bodyPr/>
          <a:lstStyle/>
          <a:p>
            <a:pPr algn="ctr" eaLnBrk="1" hangingPunct="1"/>
            <a:r>
              <a:rPr lang="ru-RU" altLang="ru-RU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экскурсии</a:t>
            </a:r>
            <a:endParaRPr lang="ru-RU" altLang="ru-RU"/>
          </a:p>
        </p:txBody>
      </p:sp>
      <p:pic>
        <p:nvPicPr>
          <p:cNvPr id="27651" name="Picture 2" descr="C:\Users\Zen1\Desktop\Презентация ТХО\аноф2\IMG_2831.JPG">
            <a:extLst>
              <a:ext uri="{FF2B5EF4-FFF2-40B4-BE49-F238E27FC236}">
                <a16:creationId xmlns="" xmlns:a16="http://schemas.microsoft.com/office/drawing/2014/main" id="{AB67079B-CCA0-495F-888E-B7B395F661E6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664" y="1705816"/>
            <a:ext cx="6470848" cy="4853136"/>
          </a:xfr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F5DD2D2-D46C-489A-93A6-A5CF06821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1074"/>
            <a:ext cx="1141055" cy="1141055"/>
          </a:xfrm>
          <a:prstGeom prst="rect">
            <a:avLst/>
          </a:prstGeom>
        </p:spPr>
      </p:pic>
      <p:pic>
        <p:nvPicPr>
          <p:cNvPr id="6" name="Рисунок 5" descr="F:\проф 21\202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71074"/>
            <a:ext cx="1115616" cy="18677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6"/>
    </mc:Choice>
    <mc:Fallback xmlns="">
      <p:transition spd="slow" advTm="6226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>
            <a:extLst>
              <a:ext uri="{FF2B5EF4-FFF2-40B4-BE49-F238E27FC236}">
                <a16:creationId xmlns="" xmlns:a16="http://schemas.microsoft.com/office/drawing/2014/main" id="{5424D9B0-E15D-494A-AA33-16E90903F3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 eaLnBrk="1" hangingPunct="1"/>
            <a:r>
              <a:rPr lang="ru-RU" altLang="ru-RU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экскурсии</a:t>
            </a:r>
            <a:endParaRPr lang="ru-RU" altLang="ru-RU"/>
          </a:p>
        </p:txBody>
      </p:sp>
      <p:pic>
        <p:nvPicPr>
          <p:cNvPr id="28675" name="Содержимое 6" descr="IMG_2801.JPG">
            <a:extLst>
              <a:ext uri="{FF2B5EF4-FFF2-40B4-BE49-F238E27FC236}">
                <a16:creationId xmlns="" xmlns:a16="http://schemas.microsoft.com/office/drawing/2014/main" id="{63B1BE70-9907-493C-AB5D-063FB8399F0B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0417" y="1628800"/>
            <a:ext cx="6438116" cy="4828587"/>
          </a:xfr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6D24146-6D4F-4CFE-8127-C37186BDC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1074"/>
            <a:ext cx="1141055" cy="1141055"/>
          </a:xfrm>
          <a:prstGeom prst="rect">
            <a:avLst/>
          </a:prstGeom>
        </p:spPr>
      </p:pic>
      <p:pic>
        <p:nvPicPr>
          <p:cNvPr id="6" name="Рисунок 5" descr="F:\проф 21\202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71074"/>
            <a:ext cx="1115616" cy="18677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0"/>
    </mc:Choice>
    <mc:Fallback xmlns="">
      <p:transition spd="slow" advTm="596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>
            <a:extLst>
              <a:ext uri="{FF2B5EF4-FFF2-40B4-BE49-F238E27FC236}">
                <a16:creationId xmlns="" xmlns:a16="http://schemas.microsoft.com/office/drawing/2014/main" id="{6032CE01-520F-458A-AFDA-9F8EFB6C58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 eaLnBrk="1" hangingPunct="1"/>
            <a:r>
              <a:rPr lang="ru-RU" altLang="ru-RU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экскурсии</a:t>
            </a:r>
            <a:endParaRPr lang="ru-RU" altLang="ru-RU"/>
          </a:p>
        </p:txBody>
      </p:sp>
      <p:pic>
        <p:nvPicPr>
          <p:cNvPr id="29699" name="Содержимое 7" descr="P_20170419_141855.jpg">
            <a:extLst>
              <a:ext uri="{FF2B5EF4-FFF2-40B4-BE49-F238E27FC236}">
                <a16:creationId xmlns="" xmlns:a16="http://schemas.microsoft.com/office/drawing/2014/main" id="{1AD219C6-AE14-4969-A246-79F08D7319A9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738" y="1600200"/>
            <a:ext cx="7991475" cy="4495800"/>
          </a:xfr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12987C1-E751-45BB-8643-A69BF4107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1074"/>
            <a:ext cx="1141055" cy="1141055"/>
          </a:xfrm>
          <a:prstGeom prst="rect">
            <a:avLst/>
          </a:prstGeom>
        </p:spPr>
      </p:pic>
      <p:pic>
        <p:nvPicPr>
          <p:cNvPr id="6" name="Рисунок 5" descr="F:\проф 21\202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31494"/>
            <a:ext cx="971600" cy="1669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6"/>
    </mc:Choice>
    <mc:Fallback xmlns="">
      <p:transition spd="slow" advTm="6016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>
            <a:extLst>
              <a:ext uri="{FF2B5EF4-FFF2-40B4-BE49-F238E27FC236}">
                <a16:creationId xmlns="" xmlns:a16="http://schemas.microsoft.com/office/drawing/2014/main" id="{5EDF39B9-C1B5-4432-AA9F-85D9562039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 eaLnBrk="1" hangingPunct="1"/>
            <a:r>
              <a:rPr lang="ru-RU" altLang="ru-RU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экскурсии</a:t>
            </a:r>
            <a:endParaRPr lang="ru-RU" altLang="ru-RU"/>
          </a:p>
        </p:txBody>
      </p:sp>
      <p:pic>
        <p:nvPicPr>
          <p:cNvPr id="30723" name="Picture 5" descr="Экскурсия на жестяно-баночную фабрику">
            <a:extLst>
              <a:ext uri="{FF2B5EF4-FFF2-40B4-BE49-F238E27FC236}">
                <a16:creationId xmlns="" xmlns:a16="http://schemas.microsoft.com/office/drawing/2014/main" id="{785F72D9-C226-4048-9EB6-08755BE6002B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7625" y="1600200"/>
            <a:ext cx="6743700" cy="4495800"/>
          </a:xfr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9F9C685-1CF7-4C7F-AF35-F10B70B5D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1074"/>
            <a:ext cx="1141055" cy="1141055"/>
          </a:xfrm>
          <a:prstGeom prst="rect">
            <a:avLst/>
          </a:prstGeom>
        </p:spPr>
      </p:pic>
      <p:pic>
        <p:nvPicPr>
          <p:cNvPr id="6" name="Рисунок 5" descr="F:\проф 21\202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71074"/>
            <a:ext cx="971600" cy="18677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0"/>
    </mc:Choice>
    <mc:Fallback xmlns="">
      <p:transition spd="slow" advTm="609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>
            <a:extLst>
              <a:ext uri="{FF2B5EF4-FFF2-40B4-BE49-F238E27FC236}">
                <a16:creationId xmlns="" xmlns:a16="http://schemas.microsoft.com/office/drawing/2014/main" id="{28D1B963-879B-48D4-8822-81FFB2CE31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 eaLnBrk="1" hangingPunct="1"/>
            <a:r>
              <a:rPr lang="ru-RU" altLang="ru-RU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экскурсии</a:t>
            </a:r>
            <a:endParaRPr lang="ru-RU" altLang="ru-RU"/>
          </a:p>
        </p:txBody>
      </p:sp>
      <p:pic>
        <p:nvPicPr>
          <p:cNvPr id="31747" name="Содержимое 7" descr="IMG_3084.JPG">
            <a:extLst>
              <a:ext uri="{FF2B5EF4-FFF2-40B4-BE49-F238E27FC236}">
                <a16:creationId xmlns="" xmlns:a16="http://schemas.microsoft.com/office/drawing/2014/main" id="{00BE8659-D4B2-49FC-B74F-46AAFEBB089F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0417" y="1628800"/>
            <a:ext cx="6438116" cy="4828587"/>
          </a:xfr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F55CC9A-446C-42DE-9F54-C837EC155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1074"/>
            <a:ext cx="1141055" cy="1141055"/>
          </a:xfrm>
          <a:prstGeom prst="rect">
            <a:avLst/>
          </a:prstGeom>
        </p:spPr>
      </p:pic>
      <p:pic>
        <p:nvPicPr>
          <p:cNvPr id="6" name="Рисунок 5" descr="F:\проф 21\202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31494"/>
            <a:ext cx="1187624" cy="2029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7"/>
    </mc:Choice>
    <mc:Fallback xmlns="">
      <p:transition spd="slow" advTm="5967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2DFF2CA-F36C-4762-A4E7-A21AB814E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14313"/>
            <a:ext cx="8153400" cy="9906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Учебная и производственная практика</a:t>
            </a:r>
            <a:endParaRPr lang="ru-RU" dirty="0"/>
          </a:p>
        </p:txBody>
      </p:sp>
      <p:pic>
        <p:nvPicPr>
          <p:cNvPr id="32771" name="Picture 2">
            <a:extLst>
              <a:ext uri="{FF2B5EF4-FFF2-40B4-BE49-F238E27FC236}">
                <a16:creationId xmlns="" xmlns:a16="http://schemas.microsoft.com/office/drawing/2014/main" id="{477C5C7A-3E55-4F5E-BDDD-DCF3150EA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0" y="1684725"/>
            <a:ext cx="6280150" cy="498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2">
            <a:extLst>
              <a:ext uri="{FF2B5EF4-FFF2-40B4-BE49-F238E27FC236}">
                <a16:creationId xmlns="" xmlns:a16="http://schemas.microsoft.com/office/drawing/2014/main" id="{8AC5C25E-4D9E-4304-A200-12B05119FAA5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25" y="1677988"/>
            <a:ext cx="5178425" cy="4983162"/>
          </a:xfr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7B9E844-1877-4FEE-B1D0-FC7F620A0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71074"/>
            <a:ext cx="1080120" cy="1141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2"/>
    </mc:Choice>
    <mc:Fallback xmlns="">
      <p:transition spd="slow" advTm="5472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4A4B3DE-AEF0-49FD-891B-A306CBE44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14313"/>
            <a:ext cx="8153400" cy="9906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Учебная и производственная практика</a:t>
            </a:r>
            <a:endParaRPr lang="ru-RU" dirty="0"/>
          </a:p>
        </p:txBody>
      </p:sp>
      <p:pic>
        <p:nvPicPr>
          <p:cNvPr id="33795" name="Picture 2">
            <a:extLst>
              <a:ext uri="{FF2B5EF4-FFF2-40B4-BE49-F238E27FC236}">
                <a16:creationId xmlns="" xmlns:a16="http://schemas.microsoft.com/office/drawing/2014/main" id="{6AB6586E-7FA3-48C3-9243-85F789EE97AE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275" y="1989138"/>
            <a:ext cx="3240088" cy="4248150"/>
          </a:xfrm>
        </p:spPr>
      </p:pic>
      <p:pic>
        <p:nvPicPr>
          <p:cNvPr id="33796" name="Содержимое 6" descr="IMG_2964.JPG">
            <a:extLst>
              <a:ext uri="{FF2B5EF4-FFF2-40B4-BE49-F238E27FC236}">
                <a16:creationId xmlns="" xmlns:a16="http://schemas.microsoft.com/office/drawing/2014/main" id="{73117C0D-AFA4-4593-A6B0-BE481D951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1989138"/>
            <a:ext cx="56642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A3A7AA3-38C7-473A-9D83-D00A4464E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71074"/>
            <a:ext cx="1141055" cy="1141055"/>
          </a:xfrm>
          <a:prstGeom prst="rect">
            <a:avLst/>
          </a:prstGeom>
        </p:spPr>
      </p:pic>
      <p:pic>
        <p:nvPicPr>
          <p:cNvPr id="7" name="Рисунок 6" descr="F:\проф 21\202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1494"/>
            <a:ext cx="1115616" cy="1957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9"/>
    </mc:Choice>
    <mc:Fallback xmlns="">
      <p:transition spd="slow" advTm="638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>
            <a:extLst>
              <a:ext uri="{FF2B5EF4-FFF2-40B4-BE49-F238E27FC236}">
                <a16:creationId xmlns="" xmlns:a16="http://schemas.microsoft.com/office/drawing/2014/main" id="{E07A601B-0854-40DC-9BBE-F3A48C81EF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3608" y="285750"/>
            <a:ext cx="7847980" cy="758825"/>
          </a:xfrm>
        </p:spPr>
        <p:txBody>
          <a:bodyPr/>
          <a:lstStyle/>
          <a:p>
            <a:pPr algn="ctr" eaLnBrk="1" hangingPunct="1"/>
            <a:r>
              <a:rPr lang="ru-RU" alt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подготовки кафедры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="" xmlns:a16="http://schemas.microsoft.com/office/drawing/2014/main" id="{E48CB95D-BD8D-4505-A55F-A9AAE1428B1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47688" y="1538288"/>
            <a:ext cx="8153400" cy="4338984"/>
          </a:xfrm>
        </p:spPr>
        <p:txBody>
          <a:bodyPr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выпускающей кафедре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«Технологическое и холодильное оборудование»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ведется подготовка 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бакалавров по направлениям 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16.03.03 Холодильная, криогенная техника и системы жизнеобеспечения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15.03.02 Технологические машины и оборудование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магистров по направлению 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16.04.03 Холодильная, криогенная техника и системы жизнеобеспечения</a:t>
            </a:r>
          </a:p>
          <a:p>
            <a:pPr marL="0" indent="0" algn="ctr" eaLnBrk="1" fontAlgn="auto" hangingPunct="1">
              <a:spcAft>
                <a:spcPts val="0"/>
              </a:spcAft>
              <a:buClr>
                <a:srgbClr val="DD8047"/>
              </a:buClr>
              <a:buFont typeface="Wingdings"/>
              <a:buNone/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аспирантов по направлению </a:t>
            </a:r>
          </a:p>
          <a:p>
            <a:pPr marL="320040" indent="-320040" eaLnBrk="1" fontAlgn="auto" hangingPunct="1">
              <a:spcAft>
                <a:spcPts val="0"/>
              </a:spcAft>
              <a:buClr>
                <a:srgbClr val="DD8047"/>
              </a:buClr>
              <a:buFont typeface="Wingdings" panose="05000000000000000000" pitchFamily="2" charset="2"/>
              <a:buChar char="q"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4.3 «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Агроинженерия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пищевые технологии»,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«Пищевые системы»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fontAlgn="auto" hangingPunct="1">
              <a:spcAft>
                <a:spcPts val="0"/>
              </a:spcAft>
              <a:buClr>
                <a:srgbClr val="DD8047"/>
              </a:buClr>
              <a:buFont typeface="Wingdings"/>
              <a:buNone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направления прошли аккредитацию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655D4D8-B286-4175-B9F0-6503F1E6D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1074"/>
            <a:ext cx="1141055" cy="1141055"/>
          </a:xfrm>
          <a:prstGeom prst="rect">
            <a:avLst/>
          </a:prstGeom>
        </p:spPr>
      </p:pic>
      <p:pic>
        <p:nvPicPr>
          <p:cNvPr id="7" name="Рисунок 6" descr="F:\проф 21\202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316" y="1844824"/>
            <a:ext cx="2085975" cy="338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31"/>
    </mc:Choice>
    <mc:Fallback xmlns="">
      <p:transition spd="slow" advTm="11031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0687845-93BD-4B77-B95C-AC649E013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84150"/>
            <a:ext cx="8153400" cy="9906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Учебная и производственная практика</a:t>
            </a:r>
            <a:endParaRPr lang="ru-RU" dirty="0"/>
          </a:p>
        </p:txBody>
      </p:sp>
      <p:pic>
        <p:nvPicPr>
          <p:cNvPr id="34819" name="Picture 2" descr="коллаж3">
            <a:extLst>
              <a:ext uri="{FF2B5EF4-FFF2-40B4-BE49-F238E27FC236}">
                <a16:creationId xmlns="" xmlns:a16="http://schemas.microsoft.com/office/drawing/2014/main" id="{34E679F5-07E1-4B25-BBFD-A5D4608AB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595438"/>
            <a:ext cx="7327900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6353822-61ED-4C41-9E6B-3C6EE9706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1074"/>
            <a:ext cx="1141055" cy="1141055"/>
          </a:xfrm>
          <a:prstGeom prst="rect">
            <a:avLst/>
          </a:prstGeom>
        </p:spPr>
      </p:pic>
      <p:pic>
        <p:nvPicPr>
          <p:cNvPr id="6" name="Рисунок 5" descr="F:\проф 21\202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550" y="31494"/>
            <a:ext cx="1060450" cy="1957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2"/>
    </mc:Choice>
    <mc:Fallback xmlns="">
      <p:transition spd="slow" advTm="6152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>
            <a:extLst>
              <a:ext uri="{FF2B5EF4-FFF2-40B4-BE49-F238E27FC236}">
                <a16:creationId xmlns="" xmlns:a16="http://schemas.microsoft.com/office/drawing/2014/main" id="{B0CC433F-2ADA-4834-A3F1-6B3DB464B7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7364" y="146301"/>
            <a:ext cx="8153400" cy="990600"/>
          </a:xfrm>
        </p:spPr>
        <p:txBody>
          <a:bodyPr/>
          <a:lstStyle/>
          <a:p>
            <a:pPr algn="ctr" eaLnBrk="1" hangingPunct="1"/>
            <a:r>
              <a:rPr lang="ru-RU" alt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центр </a:t>
            </a:r>
            <a:br>
              <a:rPr lang="ru-RU" alt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i="1" dirty="0" err="1">
                <a:solidFill>
                  <a:srgbClr val="C00000"/>
                </a:solidFill>
                <a:latin typeface="Bodoni MT" panose="020706030806060202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Ридан-Данфосс</a:t>
            </a:r>
            <a:r>
              <a:rPr lang="ru-RU" altLang="ru-RU" b="1" i="1" dirty="0">
                <a:solidFill>
                  <a:srgbClr val="C00000"/>
                </a:solidFill>
                <a:latin typeface="Bodoni MT" panose="020706030806060202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Россия</a:t>
            </a:r>
            <a:endParaRPr lang="ru-RU" altLang="ru-RU" b="1" i="1" dirty="0">
              <a:latin typeface="Yu Gothic UI Semilight" panose="020B0400000000000000" pitchFamily="34" charset="-128"/>
              <a:ea typeface="Yu Gothic UI Semilight" panose="020B0400000000000000" pitchFamily="34" charset="-128"/>
            </a:endParaRPr>
          </a:p>
        </p:txBody>
      </p:sp>
      <p:sp>
        <p:nvSpPr>
          <p:cNvPr id="35844" name="Объект 3">
            <a:extLst>
              <a:ext uri="{FF2B5EF4-FFF2-40B4-BE49-F238E27FC236}">
                <a16:creationId xmlns="" xmlns:a16="http://schemas.microsoft.com/office/drawing/2014/main" id="{C5B1E2BD-4C45-4557-911C-3630D86C2830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495300" y="1556792"/>
            <a:ext cx="8153400" cy="4896544"/>
          </a:xfrm>
        </p:spPr>
        <p:txBody>
          <a:bodyPr/>
          <a:lstStyle/>
          <a:p>
            <a:pPr marL="0" indent="0" algn="just" eaLnBrk="1" hangingPunct="1">
              <a:buFont typeface="Wingdings" panose="05000000000000000000" pitchFamily="2" charset="2"/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Тематика семинаров, вебинаров и круглых столов</a:t>
            </a:r>
          </a:p>
          <a:p>
            <a:pPr algn="just" eaLnBrk="1" hangingPunct="1">
              <a:buFont typeface="Wingdings" panose="05000000000000000000" pitchFamily="2" charset="2"/>
              <a:buChar char="q"/>
            </a:pP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и решения для коммерческого холода</a:t>
            </a:r>
          </a:p>
          <a:p>
            <a:pPr algn="just" eaLnBrk="1" hangingPunct="1">
              <a:buFont typeface="Wingdings" panose="05000000000000000000" pitchFamily="2" charset="2"/>
              <a:buChar char="q"/>
            </a:pP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теплообменные аппараты, компрессоры, контроллеры</a:t>
            </a:r>
          </a:p>
          <a:p>
            <a:pPr algn="just" eaLnBrk="1" hangingPunct="1">
              <a:buFont typeface="Wingdings" panose="05000000000000000000" pitchFamily="2" charset="2"/>
              <a:buChar char="q"/>
            </a:pP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управления и мониторинга</a:t>
            </a:r>
          </a:p>
          <a:p>
            <a:pPr algn="just" eaLnBrk="1" hangingPunct="1">
              <a:buFont typeface="Wingdings" panose="05000000000000000000" pitchFamily="2" charset="2"/>
              <a:buChar char="q"/>
            </a:pP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промышленное холодильное оборудование в составе рыбодобывающих судов и предприятий</a:t>
            </a:r>
          </a:p>
          <a:p>
            <a:pPr algn="just" eaLnBrk="1" hangingPunct="1">
              <a:buFont typeface="Wingdings" panose="05000000000000000000" pitchFamily="2" charset="2"/>
              <a:buChar char="q"/>
            </a:pP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холодильные системы, использующие аммиак и углекислый газ</a:t>
            </a:r>
          </a:p>
          <a:p>
            <a:pPr algn="just" eaLnBrk="1" hangingPunct="1">
              <a:buFont typeface="Wingdings" panose="05000000000000000000" pitchFamily="2" charset="2"/>
              <a:buChar char="q"/>
            </a:pP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современная холодильная арматура и монтажные обвязки промышленных холодильных систем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DDA1896-9F86-4252-BEF0-25197FF80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1074"/>
            <a:ext cx="1141055" cy="1141055"/>
          </a:xfrm>
          <a:prstGeom prst="rect">
            <a:avLst/>
          </a:prstGeom>
        </p:spPr>
      </p:pic>
      <p:pic>
        <p:nvPicPr>
          <p:cNvPr id="6" name="Рисунок 5" descr="F:\проф 21\202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31494"/>
            <a:ext cx="1259632" cy="21733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3"/>
    </mc:Choice>
    <mc:Fallback xmlns="">
      <p:transition spd="slow" advTm="6033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6">
            <a:extLst>
              <a:ext uri="{FF2B5EF4-FFF2-40B4-BE49-F238E27FC236}">
                <a16:creationId xmlns="" xmlns:a16="http://schemas.microsoft.com/office/drawing/2014/main" id="{4DADEF59-2E75-736F-A74C-2174E13F1D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01453"/>
            <a:ext cx="2902195" cy="175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Содержимое 7" descr="P_20190416_135608.jpg">
            <a:extLst>
              <a:ext uri="{FF2B5EF4-FFF2-40B4-BE49-F238E27FC236}">
                <a16:creationId xmlns="" xmlns:a16="http://schemas.microsoft.com/office/drawing/2014/main" id="{4F070F3B-2255-4FD8-455B-ED7F2D1338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069" y="2099990"/>
            <a:ext cx="2902194" cy="175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Содержимое 10" descr="IMG_0807.JPG">
            <a:extLst>
              <a:ext uri="{FF2B5EF4-FFF2-40B4-BE49-F238E27FC236}">
                <a16:creationId xmlns="" xmlns:a16="http://schemas.microsoft.com/office/drawing/2014/main" id="{6E99185A-8CF1-1730-1467-281CBA8931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042" y="2109927"/>
            <a:ext cx="1969232" cy="1746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Содержимое 9" descr="IMG_0820.JPG">
            <a:extLst>
              <a:ext uri="{FF2B5EF4-FFF2-40B4-BE49-F238E27FC236}">
                <a16:creationId xmlns="" xmlns:a16="http://schemas.microsoft.com/office/drawing/2014/main" id="{44DCC8F4-18CD-85FD-F5C5-B1EE8163B7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633" y="2109927"/>
            <a:ext cx="1064409" cy="1746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="" xmlns:a16="http://schemas.microsoft.com/office/drawing/2014/main" id="{1DAD0928-FF6B-2E6A-DAE9-7DFCBB7723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4" y="4092286"/>
            <a:ext cx="2902195" cy="1969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Содержимое 6" descr="P_20190416_140101.jpg">
            <a:extLst>
              <a:ext uri="{FF2B5EF4-FFF2-40B4-BE49-F238E27FC236}">
                <a16:creationId xmlns="" xmlns:a16="http://schemas.microsoft.com/office/drawing/2014/main" id="{C1CEAB54-D25A-A809-7C0C-08F12279C2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480" y="4092287"/>
            <a:ext cx="3019794" cy="196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E91276E-F6FD-0480-1E69-BEA51DB8C2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04" y="71074"/>
            <a:ext cx="1141055" cy="1141055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B33E3300-17F3-0DFD-DAD5-B9893EC7DB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7364" y="146301"/>
            <a:ext cx="8153400" cy="990600"/>
          </a:xfrm>
        </p:spPr>
        <p:txBody>
          <a:bodyPr/>
          <a:lstStyle/>
          <a:p>
            <a:pPr algn="ctr" eaLnBrk="1" hangingPunct="1"/>
            <a:r>
              <a:rPr lang="ru-RU" alt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центр </a:t>
            </a:r>
            <a:br>
              <a:rPr lang="ru-RU" alt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i="1" dirty="0" err="1">
                <a:solidFill>
                  <a:srgbClr val="C00000"/>
                </a:solidFill>
                <a:latin typeface="Bodoni MT" panose="020706030806060202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Ридан-Данфосс</a:t>
            </a:r>
            <a:r>
              <a:rPr lang="ru-RU" altLang="ru-RU" b="1" i="1" dirty="0">
                <a:solidFill>
                  <a:srgbClr val="C00000"/>
                </a:solidFill>
                <a:latin typeface="Bodoni MT" panose="020706030806060202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Россия</a:t>
            </a:r>
            <a:endParaRPr lang="ru-RU" altLang="ru-RU" b="1" i="1" dirty="0">
              <a:latin typeface="Yu Gothic UI Semilight" panose="020B0400000000000000" pitchFamily="34" charset="-128"/>
              <a:ea typeface="Yu Gothic UI Semilight" panose="020B0400000000000000" pitchFamily="34" charset="-128"/>
            </a:endParaRPr>
          </a:p>
        </p:txBody>
      </p:sp>
      <p:pic>
        <p:nvPicPr>
          <p:cNvPr id="14" name="Содержимое 11" descr="IMG_0780.JPG">
            <a:extLst>
              <a:ext uri="{FF2B5EF4-FFF2-40B4-BE49-F238E27FC236}">
                <a16:creationId xmlns="" xmlns:a16="http://schemas.microsoft.com/office/drawing/2014/main" id="{ECC1DBE8-7E64-51D2-85E0-2F81399FB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479" y="4092287"/>
            <a:ext cx="2889167" cy="1969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61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7"/>
    </mc:Choice>
    <mc:Fallback xmlns="">
      <p:transition spd="slow" advTm="9027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>
            <a:extLst>
              <a:ext uri="{FF2B5EF4-FFF2-40B4-BE49-F238E27FC236}">
                <a16:creationId xmlns="" xmlns:a16="http://schemas.microsoft.com/office/drawing/2014/main" id="{8AFCCF5C-FC2E-413E-AA7A-6364E346CA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 eaLnBrk="1" hangingPunct="1"/>
            <a:r>
              <a:rPr lang="ru-RU" alt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центр </a:t>
            </a:r>
            <a:br>
              <a:rPr lang="ru-RU" alt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i="1" dirty="0" err="1">
                <a:solidFill>
                  <a:srgbClr val="C00000"/>
                </a:solidFill>
                <a:latin typeface="Bodoni MT" panose="020706030806060202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Ридан-Данфосс</a:t>
            </a:r>
            <a:r>
              <a:rPr lang="ru-RU" altLang="ru-RU" b="1" i="1" dirty="0">
                <a:solidFill>
                  <a:srgbClr val="C00000"/>
                </a:solidFill>
                <a:latin typeface="Bodoni MT" panose="020706030806060202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Россия</a:t>
            </a:r>
            <a:endParaRPr lang="ru-RU" altLang="ru-RU" b="1" i="1" dirty="0">
              <a:latin typeface="Yu Gothic UI Semilight" panose="020B0400000000000000" pitchFamily="34" charset="-128"/>
              <a:ea typeface="Yu Gothic UI Semilight" panose="020B0400000000000000" pitchFamily="34" charset="-128"/>
            </a:endParaRPr>
          </a:p>
        </p:txBody>
      </p:sp>
      <p:pic>
        <p:nvPicPr>
          <p:cNvPr id="37891" name="Содержимое 13" descr="P_20190411_134815.jpg">
            <a:extLst>
              <a:ext uri="{FF2B5EF4-FFF2-40B4-BE49-F238E27FC236}">
                <a16:creationId xmlns="" xmlns:a16="http://schemas.microsoft.com/office/drawing/2014/main" id="{986CD861-A178-48BA-A250-5FEC4AEB2AFE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1928813"/>
            <a:ext cx="2730500" cy="4495800"/>
          </a:xfrm>
        </p:spPr>
      </p:pic>
      <p:pic>
        <p:nvPicPr>
          <p:cNvPr id="37892" name="Содержимое 11" descr="IMG_0780.JPG">
            <a:extLst>
              <a:ext uri="{FF2B5EF4-FFF2-40B4-BE49-F238E27FC236}">
                <a16:creationId xmlns="" xmlns:a16="http://schemas.microsoft.com/office/drawing/2014/main" id="{76F5B5BC-684B-453E-A99E-6AA79A753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1928813"/>
            <a:ext cx="5994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37FC943-673B-4A15-B458-1CBDC5363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71074"/>
            <a:ext cx="1141055" cy="1141055"/>
          </a:xfrm>
          <a:prstGeom prst="rect">
            <a:avLst/>
          </a:prstGeom>
        </p:spPr>
      </p:pic>
      <p:pic>
        <p:nvPicPr>
          <p:cNvPr id="7" name="Рисунок 6" descr="F:\проф 21\202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1494"/>
            <a:ext cx="1115616" cy="1897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16"/>
    </mc:Choice>
    <mc:Fallback xmlns="">
      <p:transition spd="slow" advTm="7216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Содержимое 9" descr="IMG_0820.JPG">
            <a:extLst>
              <a:ext uri="{FF2B5EF4-FFF2-40B4-BE49-F238E27FC236}">
                <a16:creationId xmlns="" xmlns:a16="http://schemas.microsoft.com/office/drawing/2014/main" id="{BC1B1E1A-E78B-438E-9EB2-654F2721E435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563" y="3875088"/>
            <a:ext cx="2228850" cy="2916237"/>
          </a:xfrm>
        </p:spPr>
      </p:pic>
      <p:pic>
        <p:nvPicPr>
          <p:cNvPr id="38917" name="Содержимое 7" descr="IMG_0844.JPG">
            <a:extLst>
              <a:ext uri="{FF2B5EF4-FFF2-40B4-BE49-F238E27FC236}">
                <a16:creationId xmlns="" xmlns:a16="http://schemas.microsoft.com/office/drawing/2014/main" id="{CD34CF2D-A1AC-4F39-BFFA-940AA8FDA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088" y="1566863"/>
            <a:ext cx="2078037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Содержимое 8" descr="IMG_0848.JPG">
            <a:extLst>
              <a:ext uri="{FF2B5EF4-FFF2-40B4-BE49-F238E27FC236}">
                <a16:creationId xmlns="" xmlns:a16="http://schemas.microsoft.com/office/drawing/2014/main" id="{4EFBA185-E4EB-4489-B00A-03D756320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566863"/>
            <a:ext cx="2078038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Содержимое 10" descr="IMG_0807.JPG">
            <a:extLst>
              <a:ext uri="{FF2B5EF4-FFF2-40B4-BE49-F238E27FC236}">
                <a16:creationId xmlns="" xmlns:a16="http://schemas.microsoft.com/office/drawing/2014/main" id="{2E11B597-BEB2-455F-886C-39AFEFAF1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1579563"/>
            <a:ext cx="2955925" cy="22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5">
            <a:extLst>
              <a:ext uri="{FF2B5EF4-FFF2-40B4-BE49-F238E27FC236}">
                <a16:creationId xmlns="" xmlns:a16="http://schemas.microsoft.com/office/drawing/2014/main" id="{466F7B41-71A0-497E-8582-EE389FD8C11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4438" y="3186113"/>
            <a:ext cx="6408737" cy="3605212"/>
          </a:xfr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4E83329-2543-41F5-8658-53017E772F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71074"/>
            <a:ext cx="1141055" cy="114105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D3F5CF2-0B6C-63AF-708F-49DA8588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711" y="184150"/>
            <a:ext cx="8153400" cy="990600"/>
          </a:xfrm>
        </p:spPr>
        <p:txBody>
          <a:bodyPr/>
          <a:lstStyle/>
          <a:p>
            <a:r>
              <a:rPr lang="ru-RU" alt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центр </a:t>
            </a:r>
            <a:br>
              <a:rPr lang="ru-RU" alt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i="1" dirty="0" err="1">
                <a:solidFill>
                  <a:srgbClr val="C00000"/>
                </a:solidFill>
                <a:latin typeface="Bodoni MT" panose="020706030806060202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Ридан-Данфосс</a:t>
            </a:r>
            <a:r>
              <a:rPr lang="ru-RU" altLang="ru-RU" b="1" i="1" dirty="0">
                <a:solidFill>
                  <a:srgbClr val="C00000"/>
                </a:solidFill>
                <a:latin typeface="Bodoni MT" panose="020706030806060202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Россия</a:t>
            </a:r>
            <a:endParaRPr lang="ru-RU" dirty="0"/>
          </a:p>
        </p:txBody>
      </p:sp>
      <p:pic>
        <p:nvPicPr>
          <p:cNvPr id="11" name="Рисунок 10" descr="F:\проф 21\2024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1494"/>
            <a:ext cx="1115616" cy="1897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9"/>
    </mc:Choice>
    <mc:Fallback xmlns="">
      <p:transition spd="slow" advTm="6259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>
            <a:extLst>
              <a:ext uri="{FF2B5EF4-FFF2-40B4-BE49-F238E27FC236}">
                <a16:creationId xmlns="" xmlns:a16="http://schemas.microsoft.com/office/drawing/2014/main" id="{5A3A6201-B490-4C4C-9B14-D0FBFA7A5C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9672" y="228600"/>
            <a:ext cx="7143328" cy="990600"/>
          </a:xfrm>
        </p:spPr>
        <p:txBody>
          <a:bodyPr/>
          <a:lstStyle/>
          <a:p>
            <a:pPr eaLnBrk="1" hangingPunct="1"/>
            <a:r>
              <a:rPr lang="ru-RU" alt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центр </a:t>
            </a:r>
            <a:br>
              <a:rPr lang="ru-RU" alt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i="1" dirty="0" err="1">
                <a:solidFill>
                  <a:srgbClr val="C00000"/>
                </a:solidFill>
                <a:latin typeface="Bodoni MT" panose="020706030806060202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Ридан-Данфосс</a:t>
            </a:r>
            <a:r>
              <a:rPr lang="ru-RU" altLang="ru-RU" b="1" i="1" dirty="0">
                <a:solidFill>
                  <a:srgbClr val="C00000"/>
                </a:solidFill>
                <a:latin typeface="Bodoni MT" panose="02070603080606020203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Россия</a:t>
            </a:r>
            <a:endParaRPr lang="ru-RU" altLang="ru-RU" dirty="0"/>
          </a:p>
        </p:txBody>
      </p:sp>
      <p:pic>
        <p:nvPicPr>
          <p:cNvPr id="39940" name="Содержимое 11" descr="P_20190416_135827.jpg">
            <a:extLst>
              <a:ext uri="{FF2B5EF4-FFF2-40B4-BE49-F238E27FC236}">
                <a16:creationId xmlns="" xmlns:a16="http://schemas.microsoft.com/office/drawing/2014/main" id="{45090135-7A95-4840-B432-8A51933E625F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6638" y="2982913"/>
            <a:ext cx="5418137" cy="3676650"/>
          </a:xfrm>
        </p:spPr>
      </p:pic>
      <p:pic>
        <p:nvPicPr>
          <p:cNvPr id="39941" name="Содержимое 7" descr="P_20190416_135608.jpg">
            <a:extLst>
              <a:ext uri="{FF2B5EF4-FFF2-40B4-BE49-F238E27FC236}">
                <a16:creationId xmlns="" xmlns:a16="http://schemas.microsoft.com/office/drawing/2014/main" id="{D766802F-8931-41F3-A04A-8BAFD9598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1628775"/>
            <a:ext cx="5294312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9177408-8BE7-4DA3-855D-2062571AF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71074"/>
            <a:ext cx="1141055" cy="1141055"/>
          </a:xfrm>
          <a:prstGeom prst="rect">
            <a:avLst/>
          </a:prstGeom>
        </p:spPr>
      </p:pic>
      <p:pic>
        <p:nvPicPr>
          <p:cNvPr id="7" name="Рисунок 6" descr="F:\проф 21\202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63469"/>
            <a:ext cx="1331640" cy="2229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6"/>
    </mc:Choice>
    <mc:Fallback xmlns="">
      <p:transition spd="slow" advTm="6796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16">
            <a:extLst>
              <a:ext uri="{FF2B5EF4-FFF2-40B4-BE49-F238E27FC236}">
                <a16:creationId xmlns="" xmlns:a16="http://schemas.microsoft.com/office/drawing/2014/main" id="{213B2AAC-6F61-565A-0EFC-7C4DECB25D91}"/>
              </a:ext>
            </a:extLst>
          </p:cNvPr>
          <p:cNvSpPr>
            <a:spLocks/>
          </p:cNvSpPr>
          <p:nvPr/>
        </p:nvSpPr>
        <p:spPr bwMode="auto">
          <a:xfrm>
            <a:off x="1694260" y="754344"/>
            <a:ext cx="7387828" cy="954107"/>
          </a:xfrm>
          <a:custGeom>
            <a:avLst/>
            <a:gdLst>
              <a:gd name="T0" fmla="*/ 4925340 w 21600"/>
              <a:gd name="T1" fmla="*/ 0 h 21600"/>
              <a:gd name="T2" fmla="*/ 9850680 w 21600"/>
              <a:gd name="T3" fmla="*/ 198360 h 21600"/>
              <a:gd name="T4" fmla="*/ 4925340 w 21600"/>
              <a:gd name="T5" fmla="*/ 396720 h 21600"/>
              <a:gd name="T6" fmla="*/ 0 w 21600"/>
              <a:gd name="T7" fmla="*/ 198360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310" rIns="68310">
            <a:spAutoFit/>
          </a:bodyPr>
          <a:lstStyle>
            <a:lvl1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800" b="1" dirty="0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Lucida Sans" panose="020B0602030504020204" pitchFamily="34" charset="0"/>
              </a:rPr>
              <a:t>АРКТИЧЕСКИЙ УЧЕБНЫЙ ЦЕНТР ХОЛОДИЛЬНЫХ ТЕХНОЛОГИЙ</a:t>
            </a:r>
          </a:p>
        </p:txBody>
      </p:sp>
      <p:pic>
        <p:nvPicPr>
          <p:cNvPr id="48132" name="Рисунок 89" descr="C:\Users\Vasiliy Vasilevich\Downloads\logo-for-web.png">
            <a:extLst>
              <a:ext uri="{FF2B5EF4-FFF2-40B4-BE49-F238E27FC236}">
                <a16:creationId xmlns="" xmlns:a16="http://schemas.microsoft.com/office/drawing/2014/main" id="{AACA0FA3-F144-B9A6-A8E3-90145E52C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2" y="5211366"/>
            <a:ext cx="1650206" cy="53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Rectangle 42">
            <a:extLst>
              <a:ext uri="{FF2B5EF4-FFF2-40B4-BE49-F238E27FC236}">
                <a16:creationId xmlns="" xmlns:a16="http://schemas.microsoft.com/office/drawing/2014/main" id="{AE6DA417-E6EF-8748-16DB-E755A878E33C}"/>
              </a:ext>
            </a:extLst>
          </p:cNvPr>
          <p:cNvSpPr>
            <a:spLocks/>
          </p:cNvSpPr>
          <p:nvPr/>
        </p:nvSpPr>
        <p:spPr bwMode="auto">
          <a:xfrm>
            <a:off x="1191" y="854759"/>
            <a:ext cx="136383" cy="347884"/>
          </a:xfrm>
          <a:custGeom>
            <a:avLst/>
            <a:gdLst>
              <a:gd name="T0" fmla="*/ 6095160 w 21600"/>
              <a:gd name="T1" fmla="*/ 0 h 21600"/>
              <a:gd name="T2" fmla="*/ 12190320 w 21600"/>
              <a:gd name="T3" fmla="*/ 228600 h 21600"/>
              <a:gd name="T4" fmla="*/ 6095160 w 21600"/>
              <a:gd name="T5" fmla="*/ 457200 h 21600"/>
              <a:gd name="T6" fmla="*/ 0 w 21600"/>
              <a:gd name="T7" fmla="*/ 228600 h 21600"/>
              <a:gd name="T8" fmla="*/ 17694720 60000 65536"/>
              <a:gd name="T9" fmla="*/ 0 60000 65536"/>
              <a:gd name="T10" fmla="*/ 5898240 60000 65536"/>
              <a:gd name="T11" fmla="*/ 1179648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lIns="67500" tIns="35100" rIns="67500" bIns="35100" anchor="ctr">
            <a:spAutoFit/>
          </a:bodyPr>
          <a:lstStyle/>
          <a:p>
            <a:endParaRPr lang="ru-RU"/>
          </a:p>
        </p:txBody>
      </p:sp>
      <p:sp>
        <p:nvSpPr>
          <p:cNvPr id="48134" name="Google Shape;261;gc941ae9e7f_1_75">
            <a:extLst>
              <a:ext uri="{FF2B5EF4-FFF2-40B4-BE49-F238E27FC236}">
                <a16:creationId xmlns="" xmlns:a16="http://schemas.microsoft.com/office/drawing/2014/main" id="{C80E789D-1D63-FED2-27C9-66A62B69941A}"/>
              </a:ext>
            </a:extLst>
          </p:cNvPr>
          <p:cNvSpPr>
            <a:spLocks/>
          </p:cNvSpPr>
          <p:nvPr/>
        </p:nvSpPr>
        <p:spPr bwMode="auto">
          <a:xfrm>
            <a:off x="4464293" y="170308"/>
            <a:ext cx="8229600" cy="421481"/>
          </a:xfrm>
          <a:custGeom>
            <a:avLst/>
            <a:gdLst>
              <a:gd name="T0" fmla="*/ 5486400 w 21600"/>
              <a:gd name="T1" fmla="*/ 0 h 21600"/>
              <a:gd name="T2" fmla="*/ 10972799 w 21600"/>
              <a:gd name="T3" fmla="*/ 280980 h 21600"/>
              <a:gd name="T4" fmla="*/ 5486400 w 21600"/>
              <a:gd name="T5" fmla="*/ 561960 h 21600"/>
              <a:gd name="T6" fmla="*/ 0 w 21600"/>
              <a:gd name="T7" fmla="*/ 280980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b="1" dirty="0">
                <a:latin typeface="Arial" panose="020B0604020202020204" pitchFamily="34" charset="0"/>
                <a:ea typeface="Microsoft YaHei" panose="020B0503020204020204" pitchFamily="34" charset="-122"/>
                <a:cs typeface="Lucida Sans" panose="020B0602030504020204" pitchFamily="34" charset="0"/>
              </a:rPr>
              <a:t>РЕГИОНАЛЬНЫЙ УЧЕБНЫЙ ЦЕНТР</a:t>
            </a:r>
          </a:p>
        </p:txBody>
      </p:sp>
      <p:sp>
        <p:nvSpPr>
          <p:cNvPr id="48135" name="Номер слайда 1">
            <a:extLst>
              <a:ext uri="{FF2B5EF4-FFF2-40B4-BE49-F238E27FC236}">
                <a16:creationId xmlns="" xmlns:a16="http://schemas.microsoft.com/office/drawing/2014/main" id="{CB58EA06-07E7-2C03-CDBC-4265DB66D5ED}"/>
              </a:ext>
            </a:extLst>
          </p:cNvPr>
          <p:cNvSpPr>
            <a:spLocks/>
          </p:cNvSpPr>
          <p:nvPr/>
        </p:nvSpPr>
        <p:spPr bwMode="auto">
          <a:xfrm>
            <a:off x="6948488" y="5693570"/>
            <a:ext cx="2133600" cy="273844"/>
          </a:xfrm>
          <a:custGeom>
            <a:avLst/>
            <a:gdLst>
              <a:gd name="T0" fmla="*/ 1422360 w 21600"/>
              <a:gd name="T1" fmla="*/ 0 h 21600"/>
              <a:gd name="T2" fmla="*/ 2844720 w 21600"/>
              <a:gd name="T3" fmla="*/ 182700 h 21600"/>
              <a:gd name="T4" fmla="*/ 1422360 w 21600"/>
              <a:gd name="T5" fmla="*/ 365399 h 21600"/>
              <a:gd name="T6" fmla="*/ 0 w 21600"/>
              <a:gd name="T7" fmla="*/ 182700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540" tIns="40770" rIns="81540" bIns="40770" anchor="ctr"/>
          <a:lstStyle>
            <a:lvl1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ru-RU" altLang="ru-RU" sz="1200" b="1">
                <a:solidFill>
                  <a:srgbClr val="A6A6A6"/>
                </a:solidFill>
                <a:cs typeface="Calibri" panose="020F0502020204030204" pitchFamily="34" charset="0"/>
              </a:rPr>
              <a:t>8</a:t>
            </a:r>
          </a:p>
        </p:txBody>
      </p:sp>
      <p:pic>
        <p:nvPicPr>
          <p:cNvPr id="48136" name="Рисунок 31">
            <a:extLst>
              <a:ext uri="{FF2B5EF4-FFF2-40B4-BE49-F238E27FC236}">
                <a16:creationId xmlns="" xmlns:a16="http://schemas.microsoft.com/office/drawing/2014/main" id="{7060F1AD-C8AE-4504-510E-46DEEDCEDB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555" y="5278041"/>
            <a:ext cx="115609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Рисунок 32">
            <a:extLst>
              <a:ext uri="{FF2B5EF4-FFF2-40B4-BE49-F238E27FC236}">
                <a16:creationId xmlns="" xmlns:a16="http://schemas.microsoft.com/office/drawing/2014/main" id="{FF0E7FF3-C0FE-828B-5A12-58D97BFA83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091" y="5263753"/>
            <a:ext cx="155257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Рисунок 33">
            <a:extLst>
              <a:ext uri="{FF2B5EF4-FFF2-40B4-BE49-F238E27FC236}">
                <a16:creationId xmlns="" xmlns:a16="http://schemas.microsoft.com/office/drawing/2014/main" id="{B8E3142A-6ECA-F265-3DDB-041B728A7A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39" y="4962526"/>
            <a:ext cx="978694" cy="97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9" name="Прямоугольник 5">
            <a:extLst>
              <a:ext uri="{FF2B5EF4-FFF2-40B4-BE49-F238E27FC236}">
                <a16:creationId xmlns="" xmlns:a16="http://schemas.microsoft.com/office/drawing/2014/main" id="{BE8A68E0-4AE3-17E2-3909-BF69592209BE}"/>
              </a:ext>
            </a:extLst>
          </p:cNvPr>
          <p:cNvSpPr>
            <a:spLocks/>
          </p:cNvSpPr>
          <p:nvPr/>
        </p:nvSpPr>
        <p:spPr bwMode="auto">
          <a:xfrm>
            <a:off x="611983" y="3756423"/>
            <a:ext cx="3430190" cy="1415997"/>
          </a:xfrm>
          <a:custGeom>
            <a:avLst/>
            <a:gdLst>
              <a:gd name="T0" fmla="*/ 2286900 w 21600"/>
              <a:gd name="T1" fmla="*/ 0 h 21600"/>
              <a:gd name="T2" fmla="*/ 4573800 w 21600"/>
              <a:gd name="T3" fmla="*/ 947880 h 21600"/>
              <a:gd name="T4" fmla="*/ 2286900 w 21600"/>
              <a:gd name="T5" fmla="*/ 1895760 h 21600"/>
              <a:gd name="T6" fmla="*/ 0 w 21600"/>
              <a:gd name="T7" fmla="*/ 947880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5100" rIns="67500" bIns="35100">
            <a:spAutoFit/>
          </a:bodyPr>
          <a:lstStyle>
            <a:lvl1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0">
              <a:lnSpc>
                <a:spcPct val="130000"/>
              </a:lnSpc>
            </a:pPr>
            <a:r>
              <a:rPr lang="ru-RU" altLang="ru-RU" sz="975" dirty="0">
                <a:solidFill>
                  <a:srgbClr val="0070C0"/>
                </a:solidFill>
                <a:latin typeface="Arial" panose="020B0604020202020204" pitchFamily="34" charset="0"/>
              </a:rPr>
              <a:t>ПОВЫШЕНИЕ КВАЛИФИКАЦИИ </a:t>
            </a:r>
            <a:r>
              <a:rPr lang="ru-RU" altLang="ru-RU" sz="975" dirty="0">
                <a:latin typeface="Arial" panose="020B0604020202020204" pitchFamily="34" charset="0"/>
              </a:rPr>
              <a:t>РАБОТНИКОВ РЫБОХОЗЯЙСТВЕННОЙ ОТРАСЛИ, СПЕЦИАЛИСТОВ ПРИРОДООХРАННЫХ И КОНТРОЛИРУЮЩИХ ОРГАНОВ,  ПРЕПОДАВАТЕЛЕЙ ПРОФИЛЬНЫХ УЧЕБНЫХ ЗАВЕДЕНИЙ;</a:t>
            </a:r>
          </a:p>
          <a:p>
            <a:pPr hangingPunct="0">
              <a:lnSpc>
                <a:spcPct val="130000"/>
              </a:lnSpc>
            </a:pPr>
            <a:r>
              <a:rPr lang="ru-RU" altLang="ru-RU" sz="975" dirty="0">
                <a:solidFill>
                  <a:srgbClr val="0070C0"/>
                </a:solidFill>
                <a:latin typeface="Arial" panose="020B0604020202020204" pitchFamily="34" charset="0"/>
              </a:rPr>
              <a:t>ПОДГОТОВКА</a:t>
            </a:r>
            <a:r>
              <a:rPr lang="ru-RU" altLang="ru-RU" sz="975" dirty="0">
                <a:solidFill>
                  <a:srgbClr val="1F497D"/>
                </a:solidFill>
                <a:latin typeface="Arial" panose="020B0604020202020204" pitchFamily="34" charset="0"/>
              </a:rPr>
              <a:t> </a:t>
            </a:r>
            <a:r>
              <a:rPr lang="ru-RU" altLang="ru-RU" sz="975" dirty="0">
                <a:latin typeface="Arial" panose="020B0604020202020204" pitchFamily="34" charset="0"/>
              </a:rPr>
              <a:t>КВАЛИФИЦИРОВАННЫХ КАДРОВ ИЗ ЧИСЛА СТУДЕНТОВ И КУРСАНТОВ</a:t>
            </a:r>
          </a:p>
        </p:txBody>
      </p:sp>
      <p:sp>
        <p:nvSpPr>
          <p:cNvPr id="48140" name="Прямоугольник 7">
            <a:extLst>
              <a:ext uri="{FF2B5EF4-FFF2-40B4-BE49-F238E27FC236}">
                <a16:creationId xmlns="" xmlns:a16="http://schemas.microsoft.com/office/drawing/2014/main" id="{9A1C4C2C-7F74-1901-DE15-EC1CE02E243D}"/>
              </a:ext>
            </a:extLst>
          </p:cNvPr>
          <p:cNvSpPr>
            <a:spLocks/>
          </p:cNvSpPr>
          <p:nvPr/>
        </p:nvSpPr>
        <p:spPr bwMode="auto">
          <a:xfrm>
            <a:off x="219444" y="3506392"/>
            <a:ext cx="2755562" cy="255551"/>
          </a:xfrm>
          <a:custGeom>
            <a:avLst/>
            <a:gdLst>
              <a:gd name="T0" fmla="*/ 1615140 w 21600"/>
              <a:gd name="T1" fmla="*/ 0 h 21600"/>
              <a:gd name="T2" fmla="*/ 3230280 w 21600"/>
              <a:gd name="T3" fmla="*/ 153540 h 21600"/>
              <a:gd name="T4" fmla="*/ 1615140 w 21600"/>
              <a:gd name="T5" fmla="*/ 307080 h 21600"/>
              <a:gd name="T6" fmla="*/ 0 w 21600"/>
              <a:gd name="T7" fmla="*/ 153540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5100" rIns="67500" bIns="35100">
            <a:spAutoFit/>
          </a:bodyPr>
          <a:lstStyle>
            <a:lvl1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hangingPunct="0"/>
            <a:r>
              <a:rPr lang="ru-RU" altLang="ru-RU" sz="1200" b="1" dirty="0">
                <a:solidFill>
                  <a:srgbClr val="0070C0"/>
                </a:solidFill>
                <a:latin typeface="Arial" panose="020B0604020202020204" pitchFamily="34" charset="0"/>
              </a:rPr>
              <a:t>НАЗНАЧЕНИЕ УЧЕБНОГО ЦЕНТРА</a:t>
            </a:r>
          </a:p>
        </p:txBody>
      </p:sp>
      <p:pic>
        <p:nvPicPr>
          <p:cNvPr id="48141" name="Рисунок 65">
            <a:extLst>
              <a:ext uri="{FF2B5EF4-FFF2-40B4-BE49-F238E27FC236}">
                <a16:creationId xmlns="" xmlns:a16="http://schemas.microsoft.com/office/drawing/2014/main" id="{3AB4ED37-5324-03B1-8039-B9C578606F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58" y="2214635"/>
            <a:ext cx="631031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2" name="Прямоугольник 66">
            <a:extLst>
              <a:ext uri="{FF2B5EF4-FFF2-40B4-BE49-F238E27FC236}">
                <a16:creationId xmlns="" xmlns:a16="http://schemas.microsoft.com/office/drawing/2014/main" id="{F1BEA018-4C8C-37F3-482F-4A0A7692E8E1}"/>
              </a:ext>
            </a:extLst>
          </p:cNvPr>
          <p:cNvSpPr>
            <a:spLocks/>
          </p:cNvSpPr>
          <p:nvPr/>
        </p:nvSpPr>
        <p:spPr bwMode="auto">
          <a:xfrm>
            <a:off x="585522" y="2782439"/>
            <a:ext cx="1462002" cy="232468"/>
          </a:xfrm>
          <a:custGeom>
            <a:avLst/>
            <a:gdLst>
              <a:gd name="T0" fmla="*/ 969660 w 21600"/>
              <a:gd name="T1" fmla="*/ 0 h 21600"/>
              <a:gd name="T2" fmla="*/ 1939319 w 21600"/>
              <a:gd name="T3" fmla="*/ 153540 h 21600"/>
              <a:gd name="T4" fmla="*/ 969660 w 21600"/>
              <a:gd name="T5" fmla="*/ 307080 h 21600"/>
              <a:gd name="T6" fmla="*/ 0 w 21600"/>
              <a:gd name="T7" fmla="*/ 153540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5100" rIns="67500" bIns="35100">
            <a:spAutoFit/>
          </a:bodyPr>
          <a:lstStyle>
            <a:lvl1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0"/>
            <a:r>
              <a:rPr lang="ru-RU" altLang="ru-RU" sz="1050" dirty="0">
                <a:solidFill>
                  <a:srgbClr val="004E9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Lucida Sans" panose="020B0602030504020204" pitchFamily="34" charset="0"/>
              </a:rPr>
              <a:t>ОТКРЫТИЕ ЦЕНТРА</a:t>
            </a:r>
          </a:p>
        </p:txBody>
      </p:sp>
      <p:sp>
        <p:nvSpPr>
          <p:cNvPr id="48143" name="Прямоугольник 68">
            <a:extLst>
              <a:ext uri="{FF2B5EF4-FFF2-40B4-BE49-F238E27FC236}">
                <a16:creationId xmlns="" xmlns:a16="http://schemas.microsoft.com/office/drawing/2014/main" id="{9261EFCF-27C0-B0B1-3070-47467B8909A6}"/>
              </a:ext>
            </a:extLst>
          </p:cNvPr>
          <p:cNvSpPr>
            <a:spLocks/>
          </p:cNvSpPr>
          <p:nvPr/>
        </p:nvSpPr>
        <p:spPr bwMode="auto">
          <a:xfrm>
            <a:off x="1379168" y="2426481"/>
            <a:ext cx="905760" cy="417134"/>
          </a:xfrm>
          <a:custGeom>
            <a:avLst/>
            <a:gdLst>
              <a:gd name="T0" fmla="*/ 599400 w 21600"/>
              <a:gd name="T1" fmla="*/ 0 h 21600"/>
              <a:gd name="T2" fmla="*/ 1198799 w 21600"/>
              <a:gd name="T3" fmla="*/ 275400 h 21600"/>
              <a:gd name="T4" fmla="*/ 599400 w 21600"/>
              <a:gd name="T5" fmla="*/ 550800 h 21600"/>
              <a:gd name="T6" fmla="*/ 0 w 21600"/>
              <a:gd name="T7" fmla="*/ 275400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5100" rIns="67500" bIns="35100">
            <a:spAutoFit/>
          </a:bodyPr>
          <a:lstStyle>
            <a:lvl1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0"/>
            <a:r>
              <a:rPr lang="ru-RU" altLang="ru-RU" sz="2250" dirty="0">
                <a:solidFill>
                  <a:srgbClr val="0070C0"/>
                </a:solidFill>
                <a:latin typeface="Arial Black" panose="020B0A04020102020204" pitchFamily="34" charset="0"/>
                <a:ea typeface="Microsoft YaHei" panose="020B0503020204020204" pitchFamily="34" charset="-122"/>
                <a:cs typeface="Lucida Sans" panose="020B0602030504020204" pitchFamily="34" charset="0"/>
              </a:rPr>
              <a:t>2022</a:t>
            </a:r>
          </a:p>
        </p:txBody>
      </p:sp>
      <p:sp>
        <p:nvSpPr>
          <p:cNvPr id="48144" name="Прямоугольник 72">
            <a:extLst>
              <a:ext uri="{FF2B5EF4-FFF2-40B4-BE49-F238E27FC236}">
                <a16:creationId xmlns="" xmlns:a16="http://schemas.microsoft.com/office/drawing/2014/main" id="{646A53D3-952F-A1F6-FB1D-2F2463488D08}"/>
              </a:ext>
            </a:extLst>
          </p:cNvPr>
          <p:cNvSpPr>
            <a:spLocks/>
          </p:cNvSpPr>
          <p:nvPr/>
        </p:nvSpPr>
        <p:spPr bwMode="auto">
          <a:xfrm>
            <a:off x="1389904" y="2138760"/>
            <a:ext cx="1064458" cy="232468"/>
          </a:xfrm>
          <a:custGeom>
            <a:avLst/>
            <a:gdLst>
              <a:gd name="T0" fmla="*/ 572760 w 21600"/>
              <a:gd name="T1" fmla="*/ 0 h 21600"/>
              <a:gd name="T2" fmla="*/ 1145520 w 21600"/>
              <a:gd name="T3" fmla="*/ 153540 h 21600"/>
              <a:gd name="T4" fmla="*/ 572760 w 21600"/>
              <a:gd name="T5" fmla="*/ 307080 h 21600"/>
              <a:gd name="T6" fmla="*/ 0 w 21600"/>
              <a:gd name="T7" fmla="*/ 153540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5100" rIns="67500" bIns="35100">
            <a:spAutoFit/>
          </a:bodyPr>
          <a:lstStyle>
            <a:lvl1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0"/>
            <a:r>
              <a:rPr lang="ru-RU" altLang="ru-RU" sz="1050" dirty="0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Lucida Sans" panose="020B0602030504020204" pitchFamily="34" charset="0"/>
              </a:rPr>
              <a:t>27 СЕНТЯБРЯ</a:t>
            </a:r>
          </a:p>
        </p:txBody>
      </p:sp>
      <p:sp>
        <p:nvSpPr>
          <p:cNvPr id="48145" name="Прямоугольник 7">
            <a:extLst>
              <a:ext uri="{FF2B5EF4-FFF2-40B4-BE49-F238E27FC236}">
                <a16:creationId xmlns="" xmlns:a16="http://schemas.microsoft.com/office/drawing/2014/main" id="{999944BA-BB54-25F7-628E-6D2B0A6C2C5A}"/>
              </a:ext>
            </a:extLst>
          </p:cNvPr>
          <p:cNvSpPr>
            <a:spLocks/>
          </p:cNvSpPr>
          <p:nvPr/>
        </p:nvSpPr>
        <p:spPr bwMode="auto">
          <a:xfrm>
            <a:off x="5196374" y="2456573"/>
            <a:ext cx="2333266" cy="255551"/>
          </a:xfrm>
          <a:custGeom>
            <a:avLst/>
            <a:gdLst>
              <a:gd name="T0" fmla="*/ 1402560 w 21600"/>
              <a:gd name="T1" fmla="*/ 0 h 21600"/>
              <a:gd name="T2" fmla="*/ 2805120 w 21600"/>
              <a:gd name="T3" fmla="*/ 153540 h 21600"/>
              <a:gd name="T4" fmla="*/ 1402560 w 21600"/>
              <a:gd name="T5" fmla="*/ 307080 h 21600"/>
              <a:gd name="T6" fmla="*/ 0 w 21600"/>
              <a:gd name="T7" fmla="*/ 153540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5100" rIns="67500" bIns="35100">
            <a:spAutoFit/>
          </a:bodyPr>
          <a:lstStyle>
            <a:lvl1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hangingPunct="0"/>
            <a:r>
              <a:rPr lang="ru-RU" altLang="ru-RU" sz="1200" b="1" dirty="0">
                <a:solidFill>
                  <a:srgbClr val="004E90"/>
                </a:solidFill>
                <a:latin typeface="Arial" panose="020B0604020202020204" pitchFamily="34" charset="0"/>
              </a:rPr>
              <a:t>ЗАДАЧИ УЧЕБНОГО ЦЕНТРА</a:t>
            </a:r>
          </a:p>
        </p:txBody>
      </p:sp>
      <p:pic>
        <p:nvPicPr>
          <p:cNvPr id="48148" name="Рисунок 30">
            <a:extLst>
              <a:ext uri="{FF2B5EF4-FFF2-40B4-BE49-F238E27FC236}">
                <a16:creationId xmlns="" xmlns:a16="http://schemas.microsoft.com/office/drawing/2014/main" id="{19AD2D4F-B697-AD63-2E56-282E51156B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944" y="2270023"/>
            <a:ext cx="611981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9" name="Прямоугольник 2">
            <a:extLst>
              <a:ext uri="{FF2B5EF4-FFF2-40B4-BE49-F238E27FC236}">
                <a16:creationId xmlns="" xmlns:a16="http://schemas.microsoft.com/office/drawing/2014/main" id="{BAFAEAE2-7895-D4FB-7800-FE47ABC16728}"/>
              </a:ext>
            </a:extLst>
          </p:cNvPr>
          <p:cNvSpPr>
            <a:spLocks/>
          </p:cNvSpPr>
          <p:nvPr/>
        </p:nvSpPr>
        <p:spPr bwMode="auto">
          <a:xfrm>
            <a:off x="4819651" y="4177903"/>
            <a:ext cx="3889772" cy="347884"/>
          </a:xfrm>
          <a:custGeom>
            <a:avLst/>
            <a:gdLst>
              <a:gd name="T0" fmla="*/ 2593260 w 21600"/>
              <a:gd name="T1" fmla="*/ 0 h 21600"/>
              <a:gd name="T2" fmla="*/ 5186520 w 21600"/>
              <a:gd name="T3" fmla="*/ 229500 h 21600"/>
              <a:gd name="T4" fmla="*/ 2593260 w 21600"/>
              <a:gd name="T5" fmla="*/ 458999 h 21600"/>
              <a:gd name="T6" fmla="*/ 0 w 21600"/>
              <a:gd name="T7" fmla="*/ 229500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5100" rIns="67500" bIns="35100">
            <a:spAutoFit/>
          </a:bodyPr>
          <a:lstStyle>
            <a:lvl1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0"/>
            <a:r>
              <a:rPr lang="ru-RU" altLang="ru-RU" sz="900" dirty="0">
                <a:latin typeface="Arial" panose="020B0604020202020204" pitchFamily="34" charset="0"/>
                <a:cs typeface="Times New Roman" panose="02020603050405020304" pitchFamily="18" charset="0"/>
              </a:rPr>
              <a:t>ЭФФЕКТИВНО КОНТРОЛИРОВАТЬ СИТУАЦИЮ С ОБРАЩЕНИЕМ </a:t>
            </a:r>
            <a:r>
              <a:rPr lang="ru-RU" altLang="ru-RU" sz="900" dirty="0">
                <a:solidFill>
                  <a:srgbClr val="1F8EC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ОРВ</a:t>
            </a:r>
            <a:r>
              <a:rPr lang="ru-RU" altLang="ru-RU" sz="900" dirty="0">
                <a:solidFill>
                  <a:srgbClr val="ED7C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900" dirty="0">
                <a:latin typeface="Arial" panose="020B0604020202020204" pitchFamily="34" charset="0"/>
                <a:cs typeface="Times New Roman" panose="02020603050405020304" pitchFamily="18" charset="0"/>
              </a:rPr>
              <a:t>И</a:t>
            </a:r>
            <a:r>
              <a:rPr lang="ru-RU" altLang="ru-RU" sz="900" dirty="0">
                <a:solidFill>
                  <a:srgbClr val="ED7C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900" dirty="0">
                <a:solidFill>
                  <a:srgbClr val="1F8EC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Ф-ГАЗОВ</a:t>
            </a:r>
          </a:p>
        </p:txBody>
      </p:sp>
      <p:sp>
        <p:nvSpPr>
          <p:cNvPr id="48150" name="Овал 41">
            <a:extLst>
              <a:ext uri="{FF2B5EF4-FFF2-40B4-BE49-F238E27FC236}">
                <a16:creationId xmlns="" xmlns:a16="http://schemas.microsoft.com/office/drawing/2014/main" id="{61A3BD54-0773-6E35-F0EC-69780D1F2613}"/>
              </a:ext>
            </a:extLst>
          </p:cNvPr>
          <p:cNvSpPr>
            <a:spLocks/>
          </p:cNvSpPr>
          <p:nvPr/>
        </p:nvSpPr>
        <p:spPr bwMode="auto">
          <a:xfrm>
            <a:off x="4480323" y="4743450"/>
            <a:ext cx="179785" cy="180975"/>
          </a:xfrm>
          <a:custGeom>
            <a:avLst/>
            <a:gdLst>
              <a:gd name="T0" fmla="*/ 119880 w 21600"/>
              <a:gd name="T1" fmla="*/ 0 h 21600"/>
              <a:gd name="T2" fmla="*/ 239760 w 21600"/>
              <a:gd name="T3" fmla="*/ 120780 h 21600"/>
              <a:gd name="T4" fmla="*/ 119880 w 21600"/>
              <a:gd name="T5" fmla="*/ 241560 h 21600"/>
              <a:gd name="T6" fmla="*/ 0 w 21600"/>
              <a:gd name="T7" fmla="*/ 120780 h 21600"/>
              <a:gd name="T8" fmla="*/ 119880 w 21600"/>
              <a:gd name="T9" fmla="*/ 0 h 21600"/>
              <a:gd name="T10" fmla="*/ 35109 w 21600"/>
              <a:gd name="T11" fmla="*/ 35373 h 21600"/>
              <a:gd name="T12" fmla="*/ 0 w 21600"/>
              <a:gd name="T13" fmla="*/ 120780 h 21600"/>
              <a:gd name="T14" fmla="*/ 35109 w 21600"/>
              <a:gd name="T15" fmla="*/ 206187 h 21600"/>
              <a:gd name="T16" fmla="*/ 119880 w 21600"/>
              <a:gd name="T17" fmla="*/ 241560 h 21600"/>
              <a:gd name="T18" fmla="*/ 204651 w 21600"/>
              <a:gd name="T19" fmla="*/ 206187 h 21600"/>
              <a:gd name="T20" fmla="*/ 239760 w 21600"/>
              <a:gd name="T21" fmla="*/ 120780 h 21600"/>
              <a:gd name="T22" fmla="*/ 204651 w 21600"/>
              <a:gd name="T23" fmla="*/ 35373 h 21600"/>
              <a:gd name="T24" fmla="*/ 17694720 60000 65536"/>
              <a:gd name="T25" fmla="*/ 0 60000 65536"/>
              <a:gd name="T26" fmla="*/ 5898240 60000 65536"/>
              <a:gd name="T27" fmla="*/ 11796480 60000 65536"/>
              <a:gd name="T28" fmla="*/ 17694720 60000 65536"/>
              <a:gd name="T29" fmla="*/ 17694720 60000 65536"/>
              <a:gd name="T30" fmla="*/ 17694720 60000 65536"/>
              <a:gd name="T31" fmla="*/ 17694720 60000 65536"/>
              <a:gd name="T32" fmla="*/ 17694720 60000 65536"/>
              <a:gd name="T33" fmla="*/ 17694720 60000 65536"/>
              <a:gd name="T34" fmla="*/ 17694720 60000 65536"/>
              <a:gd name="T35" fmla="*/ 17694720 60000 65536"/>
              <a:gd name="T36" fmla="*/ 3163 w 21600"/>
              <a:gd name="T37" fmla="*/ 3163 h 21600"/>
              <a:gd name="T38" fmla="*/ 18437 w 21600"/>
              <a:gd name="T39" fmla="*/ 18437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>
                <a:moveTo>
                  <a:pt x="10800" y="0"/>
                </a:moveTo>
                <a:lnTo>
                  <a:pt x="10799" y="0"/>
                </a:lnTo>
                <a:cubicBezTo>
                  <a:pt x="4835" y="0"/>
                  <a:pt x="0" y="4835"/>
                  <a:pt x="0" y="10799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solidFill>
            <a:srgbClr val="1F8ECF"/>
          </a:solidFill>
          <a:ln w="25560">
            <a:solidFill>
              <a:srgbClr val="1F8ECF"/>
            </a:solidFill>
            <a:prstDash val="solid"/>
            <a:miter lim="800000"/>
            <a:headEnd/>
            <a:tailEnd/>
          </a:ln>
        </p:spPr>
        <p:txBody>
          <a:bodyPr lIns="67500" tIns="35100" rIns="67500" bIns="35100" anchor="ctr"/>
          <a:lstStyle/>
          <a:p>
            <a:endParaRPr lang="ru-RU"/>
          </a:p>
        </p:txBody>
      </p:sp>
      <p:sp>
        <p:nvSpPr>
          <p:cNvPr id="48151" name="TextBox 42">
            <a:extLst>
              <a:ext uri="{FF2B5EF4-FFF2-40B4-BE49-F238E27FC236}">
                <a16:creationId xmlns="" xmlns:a16="http://schemas.microsoft.com/office/drawing/2014/main" id="{01988E5E-3EBE-B57D-5FF0-74FC7DA6FB0B}"/>
              </a:ext>
            </a:extLst>
          </p:cNvPr>
          <p:cNvSpPr>
            <a:spLocks/>
          </p:cNvSpPr>
          <p:nvPr/>
        </p:nvSpPr>
        <p:spPr bwMode="auto">
          <a:xfrm>
            <a:off x="4464845" y="4722019"/>
            <a:ext cx="161925" cy="220927"/>
          </a:xfrm>
          <a:custGeom>
            <a:avLst/>
            <a:gdLst>
              <a:gd name="T0" fmla="*/ 108000 w 21600"/>
              <a:gd name="T1" fmla="*/ 0 h 21600"/>
              <a:gd name="T2" fmla="*/ 216000 w 21600"/>
              <a:gd name="T3" fmla="*/ 145980 h 21600"/>
              <a:gd name="T4" fmla="*/ 108000 w 21600"/>
              <a:gd name="T5" fmla="*/ 291960 h 21600"/>
              <a:gd name="T6" fmla="*/ 0 w 21600"/>
              <a:gd name="T7" fmla="*/ 145980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5100" rIns="67500" bIns="35100">
            <a:spAutoFit/>
          </a:bodyPr>
          <a:lstStyle>
            <a:lvl1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0"/>
            <a:r>
              <a:rPr lang="ru-RU" altLang="ru-RU" sz="975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Lucida Sans" panose="020B0602030504020204" pitchFamily="34" charset="0"/>
              </a:rPr>
              <a:t>4</a:t>
            </a:r>
          </a:p>
        </p:txBody>
      </p:sp>
      <p:sp>
        <p:nvSpPr>
          <p:cNvPr id="48152" name="Овал 43">
            <a:extLst>
              <a:ext uri="{FF2B5EF4-FFF2-40B4-BE49-F238E27FC236}">
                <a16:creationId xmlns="" xmlns:a16="http://schemas.microsoft.com/office/drawing/2014/main" id="{0721FCA8-8689-EB10-6A3A-3EC0E4C464CE}"/>
              </a:ext>
            </a:extLst>
          </p:cNvPr>
          <p:cNvSpPr>
            <a:spLocks/>
          </p:cNvSpPr>
          <p:nvPr/>
        </p:nvSpPr>
        <p:spPr bwMode="auto">
          <a:xfrm>
            <a:off x="4480323" y="4275535"/>
            <a:ext cx="179785" cy="180975"/>
          </a:xfrm>
          <a:custGeom>
            <a:avLst/>
            <a:gdLst>
              <a:gd name="T0" fmla="*/ 119880 w 21600"/>
              <a:gd name="T1" fmla="*/ 0 h 21600"/>
              <a:gd name="T2" fmla="*/ 239760 w 21600"/>
              <a:gd name="T3" fmla="*/ 120780 h 21600"/>
              <a:gd name="T4" fmla="*/ 119880 w 21600"/>
              <a:gd name="T5" fmla="*/ 241560 h 21600"/>
              <a:gd name="T6" fmla="*/ 0 w 21600"/>
              <a:gd name="T7" fmla="*/ 120780 h 21600"/>
              <a:gd name="T8" fmla="*/ 119880 w 21600"/>
              <a:gd name="T9" fmla="*/ 0 h 21600"/>
              <a:gd name="T10" fmla="*/ 35109 w 21600"/>
              <a:gd name="T11" fmla="*/ 35373 h 21600"/>
              <a:gd name="T12" fmla="*/ 0 w 21600"/>
              <a:gd name="T13" fmla="*/ 120780 h 21600"/>
              <a:gd name="T14" fmla="*/ 35109 w 21600"/>
              <a:gd name="T15" fmla="*/ 206187 h 21600"/>
              <a:gd name="T16" fmla="*/ 119880 w 21600"/>
              <a:gd name="T17" fmla="*/ 241560 h 21600"/>
              <a:gd name="T18" fmla="*/ 204651 w 21600"/>
              <a:gd name="T19" fmla="*/ 206187 h 21600"/>
              <a:gd name="T20" fmla="*/ 239760 w 21600"/>
              <a:gd name="T21" fmla="*/ 120780 h 21600"/>
              <a:gd name="T22" fmla="*/ 204651 w 21600"/>
              <a:gd name="T23" fmla="*/ 35373 h 21600"/>
              <a:gd name="T24" fmla="*/ 17694720 60000 65536"/>
              <a:gd name="T25" fmla="*/ 0 60000 65536"/>
              <a:gd name="T26" fmla="*/ 5898240 60000 65536"/>
              <a:gd name="T27" fmla="*/ 11796480 60000 65536"/>
              <a:gd name="T28" fmla="*/ 17694720 60000 65536"/>
              <a:gd name="T29" fmla="*/ 17694720 60000 65536"/>
              <a:gd name="T30" fmla="*/ 17694720 60000 65536"/>
              <a:gd name="T31" fmla="*/ 17694720 60000 65536"/>
              <a:gd name="T32" fmla="*/ 17694720 60000 65536"/>
              <a:gd name="T33" fmla="*/ 17694720 60000 65536"/>
              <a:gd name="T34" fmla="*/ 17694720 60000 65536"/>
              <a:gd name="T35" fmla="*/ 17694720 60000 65536"/>
              <a:gd name="T36" fmla="*/ 3163 w 21600"/>
              <a:gd name="T37" fmla="*/ 3163 h 21600"/>
              <a:gd name="T38" fmla="*/ 18437 w 21600"/>
              <a:gd name="T39" fmla="*/ 18437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>
                <a:moveTo>
                  <a:pt x="10800" y="0"/>
                </a:moveTo>
                <a:lnTo>
                  <a:pt x="10799" y="0"/>
                </a:lnTo>
                <a:cubicBezTo>
                  <a:pt x="4835" y="0"/>
                  <a:pt x="0" y="4835"/>
                  <a:pt x="0" y="10799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solidFill>
            <a:srgbClr val="1F8ECF"/>
          </a:solidFill>
          <a:ln w="25560">
            <a:solidFill>
              <a:srgbClr val="1F8ECF"/>
            </a:solidFill>
            <a:prstDash val="solid"/>
            <a:miter lim="800000"/>
            <a:headEnd/>
            <a:tailEnd/>
          </a:ln>
        </p:spPr>
        <p:txBody>
          <a:bodyPr lIns="67500" tIns="35100" rIns="67500" bIns="35100" anchor="ctr"/>
          <a:lstStyle/>
          <a:p>
            <a:endParaRPr lang="ru-RU"/>
          </a:p>
        </p:txBody>
      </p:sp>
      <p:sp>
        <p:nvSpPr>
          <p:cNvPr id="48153" name="TextBox 44">
            <a:extLst>
              <a:ext uri="{FF2B5EF4-FFF2-40B4-BE49-F238E27FC236}">
                <a16:creationId xmlns="" xmlns:a16="http://schemas.microsoft.com/office/drawing/2014/main" id="{61000D70-DCAF-0C25-38C9-826CDF4FF1AB}"/>
              </a:ext>
            </a:extLst>
          </p:cNvPr>
          <p:cNvSpPr>
            <a:spLocks/>
          </p:cNvSpPr>
          <p:nvPr/>
        </p:nvSpPr>
        <p:spPr bwMode="auto">
          <a:xfrm>
            <a:off x="4464845" y="4254104"/>
            <a:ext cx="161925" cy="220927"/>
          </a:xfrm>
          <a:custGeom>
            <a:avLst/>
            <a:gdLst>
              <a:gd name="T0" fmla="*/ 108000 w 21600"/>
              <a:gd name="T1" fmla="*/ 0 h 21600"/>
              <a:gd name="T2" fmla="*/ 216000 w 21600"/>
              <a:gd name="T3" fmla="*/ 145980 h 21600"/>
              <a:gd name="T4" fmla="*/ 108000 w 21600"/>
              <a:gd name="T5" fmla="*/ 291960 h 21600"/>
              <a:gd name="T6" fmla="*/ 0 w 21600"/>
              <a:gd name="T7" fmla="*/ 145980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5100" rIns="67500" bIns="35100">
            <a:spAutoFit/>
          </a:bodyPr>
          <a:lstStyle>
            <a:lvl1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0"/>
            <a:r>
              <a:rPr lang="ru-RU" altLang="ru-RU" sz="975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Lucida Sans" panose="020B0602030504020204" pitchFamily="34" charset="0"/>
              </a:rPr>
              <a:t>3</a:t>
            </a:r>
          </a:p>
        </p:txBody>
      </p:sp>
      <p:sp>
        <p:nvSpPr>
          <p:cNvPr id="48154" name="Овал 45">
            <a:extLst>
              <a:ext uri="{FF2B5EF4-FFF2-40B4-BE49-F238E27FC236}">
                <a16:creationId xmlns="" xmlns:a16="http://schemas.microsoft.com/office/drawing/2014/main" id="{6ADD6413-CBA4-3BC6-29B2-F5EB7B9C46A1}"/>
              </a:ext>
            </a:extLst>
          </p:cNvPr>
          <p:cNvSpPr>
            <a:spLocks/>
          </p:cNvSpPr>
          <p:nvPr/>
        </p:nvSpPr>
        <p:spPr bwMode="auto">
          <a:xfrm>
            <a:off x="4480323" y="3367088"/>
            <a:ext cx="179785" cy="180975"/>
          </a:xfrm>
          <a:custGeom>
            <a:avLst/>
            <a:gdLst>
              <a:gd name="T0" fmla="*/ 119880 w 21600"/>
              <a:gd name="T1" fmla="*/ 0 h 21600"/>
              <a:gd name="T2" fmla="*/ 239760 w 21600"/>
              <a:gd name="T3" fmla="*/ 120600 h 21600"/>
              <a:gd name="T4" fmla="*/ 119880 w 21600"/>
              <a:gd name="T5" fmla="*/ 241200 h 21600"/>
              <a:gd name="T6" fmla="*/ 0 w 21600"/>
              <a:gd name="T7" fmla="*/ 120600 h 21600"/>
              <a:gd name="T8" fmla="*/ 119880 w 21600"/>
              <a:gd name="T9" fmla="*/ 0 h 21600"/>
              <a:gd name="T10" fmla="*/ 35109 w 21600"/>
              <a:gd name="T11" fmla="*/ 35320 h 21600"/>
              <a:gd name="T12" fmla="*/ 0 w 21600"/>
              <a:gd name="T13" fmla="*/ 120600 h 21600"/>
              <a:gd name="T14" fmla="*/ 35109 w 21600"/>
              <a:gd name="T15" fmla="*/ 205880 h 21600"/>
              <a:gd name="T16" fmla="*/ 119880 w 21600"/>
              <a:gd name="T17" fmla="*/ 241200 h 21600"/>
              <a:gd name="T18" fmla="*/ 204651 w 21600"/>
              <a:gd name="T19" fmla="*/ 205880 h 21600"/>
              <a:gd name="T20" fmla="*/ 239760 w 21600"/>
              <a:gd name="T21" fmla="*/ 120600 h 21600"/>
              <a:gd name="T22" fmla="*/ 204651 w 21600"/>
              <a:gd name="T23" fmla="*/ 35320 h 21600"/>
              <a:gd name="T24" fmla="*/ 17694720 60000 65536"/>
              <a:gd name="T25" fmla="*/ 0 60000 65536"/>
              <a:gd name="T26" fmla="*/ 5898240 60000 65536"/>
              <a:gd name="T27" fmla="*/ 11796480 60000 65536"/>
              <a:gd name="T28" fmla="*/ 17694720 60000 65536"/>
              <a:gd name="T29" fmla="*/ 17694720 60000 65536"/>
              <a:gd name="T30" fmla="*/ 17694720 60000 65536"/>
              <a:gd name="T31" fmla="*/ 17694720 60000 65536"/>
              <a:gd name="T32" fmla="*/ 17694720 60000 65536"/>
              <a:gd name="T33" fmla="*/ 17694720 60000 65536"/>
              <a:gd name="T34" fmla="*/ 17694720 60000 65536"/>
              <a:gd name="T35" fmla="*/ 17694720 60000 65536"/>
              <a:gd name="T36" fmla="*/ 3163 w 21600"/>
              <a:gd name="T37" fmla="*/ 3163 h 21600"/>
              <a:gd name="T38" fmla="*/ 18437 w 21600"/>
              <a:gd name="T39" fmla="*/ 18437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>
                <a:moveTo>
                  <a:pt x="10800" y="0"/>
                </a:moveTo>
                <a:lnTo>
                  <a:pt x="10799" y="0"/>
                </a:lnTo>
                <a:cubicBezTo>
                  <a:pt x="4835" y="0"/>
                  <a:pt x="0" y="4835"/>
                  <a:pt x="0" y="10799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solidFill>
            <a:srgbClr val="1F8ECF"/>
          </a:solidFill>
          <a:ln w="25560">
            <a:solidFill>
              <a:srgbClr val="1F8ECF"/>
            </a:solidFill>
            <a:prstDash val="solid"/>
            <a:miter lim="800000"/>
            <a:headEnd/>
            <a:tailEnd/>
          </a:ln>
        </p:spPr>
        <p:txBody>
          <a:bodyPr lIns="67500" tIns="35100" rIns="67500" bIns="35100" anchor="ctr"/>
          <a:lstStyle/>
          <a:p>
            <a:endParaRPr lang="ru-RU"/>
          </a:p>
        </p:txBody>
      </p:sp>
      <p:sp>
        <p:nvSpPr>
          <p:cNvPr id="48155" name="TextBox 46">
            <a:extLst>
              <a:ext uri="{FF2B5EF4-FFF2-40B4-BE49-F238E27FC236}">
                <a16:creationId xmlns="" xmlns:a16="http://schemas.microsoft.com/office/drawing/2014/main" id="{671190C9-D28D-3F3E-0C8B-3B3E4FCEDF44}"/>
              </a:ext>
            </a:extLst>
          </p:cNvPr>
          <p:cNvSpPr>
            <a:spLocks/>
          </p:cNvSpPr>
          <p:nvPr/>
        </p:nvSpPr>
        <p:spPr bwMode="auto">
          <a:xfrm>
            <a:off x="4464845" y="3345657"/>
            <a:ext cx="161925" cy="220927"/>
          </a:xfrm>
          <a:custGeom>
            <a:avLst/>
            <a:gdLst>
              <a:gd name="T0" fmla="*/ 108000 w 21600"/>
              <a:gd name="T1" fmla="*/ 0 h 21600"/>
              <a:gd name="T2" fmla="*/ 216000 w 21600"/>
              <a:gd name="T3" fmla="*/ 145980 h 21600"/>
              <a:gd name="T4" fmla="*/ 108000 w 21600"/>
              <a:gd name="T5" fmla="*/ 291960 h 21600"/>
              <a:gd name="T6" fmla="*/ 0 w 21600"/>
              <a:gd name="T7" fmla="*/ 145980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5100" rIns="67500" bIns="35100">
            <a:spAutoFit/>
          </a:bodyPr>
          <a:lstStyle>
            <a:lvl1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0"/>
            <a:r>
              <a:rPr lang="ru-RU" altLang="ru-RU" sz="975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Lucida Sans" panose="020B0602030504020204" pitchFamily="34" charset="0"/>
              </a:rPr>
              <a:t>1</a:t>
            </a:r>
          </a:p>
        </p:txBody>
      </p:sp>
      <p:sp>
        <p:nvSpPr>
          <p:cNvPr id="48156" name="Овал 49">
            <a:extLst>
              <a:ext uri="{FF2B5EF4-FFF2-40B4-BE49-F238E27FC236}">
                <a16:creationId xmlns="" xmlns:a16="http://schemas.microsoft.com/office/drawing/2014/main" id="{DF95496A-3E22-3449-0341-8253A7BD2C84}"/>
              </a:ext>
            </a:extLst>
          </p:cNvPr>
          <p:cNvSpPr>
            <a:spLocks/>
          </p:cNvSpPr>
          <p:nvPr/>
        </p:nvSpPr>
        <p:spPr bwMode="auto">
          <a:xfrm>
            <a:off x="4480323" y="3835004"/>
            <a:ext cx="179785" cy="180975"/>
          </a:xfrm>
          <a:custGeom>
            <a:avLst/>
            <a:gdLst>
              <a:gd name="T0" fmla="*/ 119880 w 21600"/>
              <a:gd name="T1" fmla="*/ 0 h 21600"/>
              <a:gd name="T2" fmla="*/ 239760 w 21600"/>
              <a:gd name="T3" fmla="*/ 120600 h 21600"/>
              <a:gd name="T4" fmla="*/ 119880 w 21600"/>
              <a:gd name="T5" fmla="*/ 241200 h 21600"/>
              <a:gd name="T6" fmla="*/ 0 w 21600"/>
              <a:gd name="T7" fmla="*/ 120600 h 21600"/>
              <a:gd name="T8" fmla="*/ 119880 w 21600"/>
              <a:gd name="T9" fmla="*/ 0 h 21600"/>
              <a:gd name="T10" fmla="*/ 35109 w 21600"/>
              <a:gd name="T11" fmla="*/ 35320 h 21600"/>
              <a:gd name="T12" fmla="*/ 0 w 21600"/>
              <a:gd name="T13" fmla="*/ 120600 h 21600"/>
              <a:gd name="T14" fmla="*/ 35109 w 21600"/>
              <a:gd name="T15" fmla="*/ 205880 h 21600"/>
              <a:gd name="T16" fmla="*/ 119880 w 21600"/>
              <a:gd name="T17" fmla="*/ 241200 h 21600"/>
              <a:gd name="T18" fmla="*/ 204651 w 21600"/>
              <a:gd name="T19" fmla="*/ 205880 h 21600"/>
              <a:gd name="T20" fmla="*/ 239760 w 21600"/>
              <a:gd name="T21" fmla="*/ 120600 h 21600"/>
              <a:gd name="T22" fmla="*/ 204651 w 21600"/>
              <a:gd name="T23" fmla="*/ 35320 h 21600"/>
              <a:gd name="T24" fmla="*/ 17694720 60000 65536"/>
              <a:gd name="T25" fmla="*/ 0 60000 65536"/>
              <a:gd name="T26" fmla="*/ 5898240 60000 65536"/>
              <a:gd name="T27" fmla="*/ 11796480 60000 65536"/>
              <a:gd name="T28" fmla="*/ 17694720 60000 65536"/>
              <a:gd name="T29" fmla="*/ 17694720 60000 65536"/>
              <a:gd name="T30" fmla="*/ 17694720 60000 65536"/>
              <a:gd name="T31" fmla="*/ 17694720 60000 65536"/>
              <a:gd name="T32" fmla="*/ 17694720 60000 65536"/>
              <a:gd name="T33" fmla="*/ 17694720 60000 65536"/>
              <a:gd name="T34" fmla="*/ 17694720 60000 65536"/>
              <a:gd name="T35" fmla="*/ 17694720 60000 65536"/>
              <a:gd name="T36" fmla="*/ 3163 w 21600"/>
              <a:gd name="T37" fmla="*/ 3163 h 21600"/>
              <a:gd name="T38" fmla="*/ 18437 w 21600"/>
              <a:gd name="T39" fmla="*/ 18437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>
                <a:moveTo>
                  <a:pt x="10800" y="0"/>
                </a:moveTo>
                <a:lnTo>
                  <a:pt x="10799" y="0"/>
                </a:lnTo>
                <a:cubicBezTo>
                  <a:pt x="4835" y="0"/>
                  <a:pt x="0" y="4835"/>
                  <a:pt x="0" y="10799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solidFill>
            <a:srgbClr val="1F8ECF"/>
          </a:solidFill>
          <a:ln w="25560">
            <a:solidFill>
              <a:srgbClr val="1F8ECF"/>
            </a:solidFill>
            <a:prstDash val="solid"/>
            <a:miter lim="800000"/>
            <a:headEnd/>
            <a:tailEnd/>
          </a:ln>
        </p:spPr>
        <p:txBody>
          <a:bodyPr lIns="67500" tIns="35100" rIns="67500" bIns="35100" anchor="ctr"/>
          <a:lstStyle/>
          <a:p>
            <a:endParaRPr lang="ru-RU"/>
          </a:p>
        </p:txBody>
      </p:sp>
      <p:sp>
        <p:nvSpPr>
          <p:cNvPr id="48157" name="TextBox 50">
            <a:extLst>
              <a:ext uri="{FF2B5EF4-FFF2-40B4-BE49-F238E27FC236}">
                <a16:creationId xmlns="" xmlns:a16="http://schemas.microsoft.com/office/drawing/2014/main" id="{6E2EB8ED-48C6-C909-3F9E-35AE11940110}"/>
              </a:ext>
            </a:extLst>
          </p:cNvPr>
          <p:cNvSpPr>
            <a:spLocks/>
          </p:cNvSpPr>
          <p:nvPr/>
        </p:nvSpPr>
        <p:spPr bwMode="auto">
          <a:xfrm>
            <a:off x="4464845" y="3813573"/>
            <a:ext cx="161925" cy="220927"/>
          </a:xfrm>
          <a:custGeom>
            <a:avLst/>
            <a:gdLst>
              <a:gd name="T0" fmla="*/ 108000 w 21600"/>
              <a:gd name="T1" fmla="*/ 0 h 21600"/>
              <a:gd name="T2" fmla="*/ 216000 w 21600"/>
              <a:gd name="T3" fmla="*/ 145980 h 21600"/>
              <a:gd name="T4" fmla="*/ 108000 w 21600"/>
              <a:gd name="T5" fmla="*/ 291960 h 21600"/>
              <a:gd name="T6" fmla="*/ 0 w 21600"/>
              <a:gd name="T7" fmla="*/ 145980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5100" rIns="67500" bIns="35100">
            <a:spAutoFit/>
          </a:bodyPr>
          <a:lstStyle>
            <a:lvl1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0"/>
            <a:r>
              <a:rPr lang="ru-RU" altLang="ru-RU" sz="975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Lucida Sans" panose="020B0602030504020204" pitchFamily="34" charset="0"/>
              </a:rPr>
              <a:t>2</a:t>
            </a:r>
          </a:p>
        </p:txBody>
      </p:sp>
      <p:sp>
        <p:nvSpPr>
          <p:cNvPr id="48158" name="Прямоугольник 4">
            <a:extLst>
              <a:ext uri="{FF2B5EF4-FFF2-40B4-BE49-F238E27FC236}">
                <a16:creationId xmlns="" xmlns:a16="http://schemas.microsoft.com/office/drawing/2014/main" id="{8AD0E7BC-06AB-DC7E-6C2D-B3035E6A5AA2}"/>
              </a:ext>
            </a:extLst>
          </p:cNvPr>
          <p:cNvSpPr>
            <a:spLocks/>
          </p:cNvSpPr>
          <p:nvPr/>
        </p:nvSpPr>
        <p:spPr bwMode="auto">
          <a:xfrm>
            <a:off x="4817269" y="4624387"/>
            <a:ext cx="4138613" cy="347884"/>
          </a:xfrm>
          <a:custGeom>
            <a:avLst/>
            <a:gdLst>
              <a:gd name="T0" fmla="*/ 2759220 w 21600"/>
              <a:gd name="T1" fmla="*/ 0 h 21600"/>
              <a:gd name="T2" fmla="*/ 5518440 w 21600"/>
              <a:gd name="T3" fmla="*/ 229500 h 21600"/>
              <a:gd name="T4" fmla="*/ 2759220 w 21600"/>
              <a:gd name="T5" fmla="*/ 458999 h 21600"/>
              <a:gd name="T6" fmla="*/ 0 w 21600"/>
              <a:gd name="T7" fmla="*/ 229500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5100" rIns="67500" bIns="35100">
            <a:spAutoFit/>
          </a:bodyPr>
          <a:lstStyle>
            <a:lvl1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0"/>
            <a:r>
              <a:rPr lang="ru-RU" altLang="ru-RU" sz="900" dirty="0">
                <a:latin typeface="Arial" panose="020B0604020202020204" pitchFamily="34" charset="0"/>
                <a:cs typeface="Times New Roman" panose="02020603050405020304" pitchFamily="18" charset="0"/>
              </a:rPr>
              <a:t>СНИЗИТЬ УТЕЧКИ </a:t>
            </a:r>
            <a:r>
              <a:rPr lang="ru-RU" altLang="ru-RU" sz="900" dirty="0">
                <a:solidFill>
                  <a:srgbClr val="1F8EC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ОРВ</a:t>
            </a:r>
            <a:r>
              <a:rPr lang="ru-RU" altLang="ru-RU" sz="900" dirty="0">
                <a:solidFill>
                  <a:srgbClr val="ED7C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900" dirty="0">
                <a:latin typeface="Arial" panose="020B0604020202020204" pitchFamily="34" charset="0"/>
                <a:cs typeface="Times New Roman" panose="02020603050405020304" pitchFamily="18" charset="0"/>
              </a:rPr>
              <a:t>И</a:t>
            </a:r>
            <a:r>
              <a:rPr lang="ru-RU" altLang="ru-RU" sz="900" dirty="0">
                <a:solidFill>
                  <a:srgbClr val="ED7C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900" dirty="0">
                <a:solidFill>
                  <a:srgbClr val="1F8EC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Ф-ГАЗОВ</a:t>
            </a:r>
            <a:r>
              <a:rPr lang="ru-RU" altLang="ru-RU" sz="900" dirty="0">
                <a:solidFill>
                  <a:srgbClr val="ED7C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900" dirty="0">
                <a:latin typeface="Arial" panose="020B0604020202020204" pitchFamily="34" charset="0"/>
                <a:cs typeface="Times New Roman" panose="02020603050405020304" pitchFamily="18" charset="0"/>
              </a:rPr>
              <a:t>ПРИ ОБСЛУЖИВАНИИ ХОЛОДИЛЬНОГО ОБОРУДОВАНИЯ</a:t>
            </a:r>
          </a:p>
        </p:txBody>
      </p:sp>
      <p:sp>
        <p:nvSpPr>
          <p:cNvPr id="48159" name="Прямоугольник 5">
            <a:extLst>
              <a:ext uri="{FF2B5EF4-FFF2-40B4-BE49-F238E27FC236}">
                <a16:creationId xmlns="" xmlns:a16="http://schemas.microsoft.com/office/drawing/2014/main" id="{7334CD72-55AD-5903-3D8E-D440A1AC5686}"/>
              </a:ext>
            </a:extLst>
          </p:cNvPr>
          <p:cNvSpPr>
            <a:spLocks/>
          </p:cNvSpPr>
          <p:nvPr/>
        </p:nvSpPr>
        <p:spPr bwMode="auto">
          <a:xfrm>
            <a:off x="4808935" y="3805237"/>
            <a:ext cx="3881438" cy="209385"/>
          </a:xfrm>
          <a:custGeom>
            <a:avLst/>
            <a:gdLst>
              <a:gd name="T0" fmla="*/ 2587680 w 21600"/>
              <a:gd name="T1" fmla="*/ 0 h 21600"/>
              <a:gd name="T2" fmla="*/ 5175360 w 21600"/>
              <a:gd name="T3" fmla="*/ 138240 h 21600"/>
              <a:gd name="T4" fmla="*/ 2587680 w 21600"/>
              <a:gd name="T5" fmla="*/ 276480 h 21600"/>
              <a:gd name="T6" fmla="*/ 0 w 21600"/>
              <a:gd name="T7" fmla="*/ 138240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5100" rIns="67500" bIns="35100">
            <a:spAutoFit/>
          </a:bodyPr>
          <a:lstStyle>
            <a:lvl1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0"/>
            <a:r>
              <a:rPr lang="en-US" altLang="ru-RU" sz="900" dirty="0">
                <a:latin typeface="Arial" panose="020B0604020202020204" pitchFamily="34" charset="0"/>
                <a:cs typeface="Times New Roman" panose="02020603050405020304" pitchFamily="18" charset="0"/>
              </a:rPr>
              <a:t>ПОВЫСИТЬ ЭНЕРГОЭФФЕКТИВНОСТЬ ХОЛОДИЛЬНЫХ СИСТЕМ</a:t>
            </a:r>
          </a:p>
        </p:txBody>
      </p:sp>
      <p:sp>
        <p:nvSpPr>
          <p:cNvPr id="48160" name="Прямоугольник 6">
            <a:extLst>
              <a:ext uri="{FF2B5EF4-FFF2-40B4-BE49-F238E27FC236}">
                <a16:creationId xmlns="" xmlns:a16="http://schemas.microsoft.com/office/drawing/2014/main" id="{A5BB2C53-7EF1-D43F-8CE7-C83D845544C8}"/>
              </a:ext>
            </a:extLst>
          </p:cNvPr>
          <p:cNvSpPr>
            <a:spLocks/>
          </p:cNvSpPr>
          <p:nvPr/>
        </p:nvSpPr>
        <p:spPr bwMode="auto">
          <a:xfrm>
            <a:off x="4817271" y="3315891"/>
            <a:ext cx="4030265" cy="347884"/>
          </a:xfrm>
          <a:custGeom>
            <a:avLst/>
            <a:gdLst>
              <a:gd name="T0" fmla="*/ 2686860 w 21600"/>
              <a:gd name="T1" fmla="*/ 0 h 21600"/>
              <a:gd name="T2" fmla="*/ 5373720 w 21600"/>
              <a:gd name="T3" fmla="*/ 229500 h 21600"/>
              <a:gd name="T4" fmla="*/ 2686860 w 21600"/>
              <a:gd name="T5" fmla="*/ 458999 h 21600"/>
              <a:gd name="T6" fmla="*/ 0 w 21600"/>
              <a:gd name="T7" fmla="*/ 229500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5100" rIns="67500" bIns="35100">
            <a:spAutoFit/>
          </a:bodyPr>
          <a:lstStyle>
            <a:lvl1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0"/>
            <a:r>
              <a:rPr lang="ru-RU" altLang="ru-RU" sz="900" dirty="0">
                <a:latin typeface="Arial" panose="020B0604020202020204" pitchFamily="34" charset="0"/>
                <a:cs typeface="Times New Roman" panose="02020603050405020304" pitchFamily="18" charset="0"/>
              </a:rPr>
              <a:t>ОЗНАКОМИТЬ РЫБОХОЗЯЙСТВЕННЫЕ И СЕРВИСНЫЕ ПРЕДПРИЯТИЯ С АЛЬТЕРНАТИВНЫМИ ТЕХНОЛОГИЯМИ</a:t>
            </a:r>
          </a:p>
        </p:txBody>
      </p:sp>
      <p:sp>
        <p:nvSpPr>
          <p:cNvPr id="48161" name="Прямоугольник 54">
            <a:extLst>
              <a:ext uri="{FF2B5EF4-FFF2-40B4-BE49-F238E27FC236}">
                <a16:creationId xmlns="" xmlns:a16="http://schemas.microsoft.com/office/drawing/2014/main" id="{2A9DF48C-D18A-AA70-ADEF-AE88782E2611}"/>
              </a:ext>
            </a:extLst>
          </p:cNvPr>
          <p:cNvSpPr>
            <a:spLocks/>
          </p:cNvSpPr>
          <p:nvPr/>
        </p:nvSpPr>
        <p:spPr bwMode="auto">
          <a:xfrm>
            <a:off x="479822" y="3833814"/>
            <a:ext cx="33338" cy="1183481"/>
          </a:xfrm>
          <a:custGeom>
            <a:avLst/>
            <a:gdLst>
              <a:gd name="T0" fmla="*/ 22140 w 21600"/>
              <a:gd name="T1" fmla="*/ 0 h 21600"/>
              <a:gd name="T2" fmla="*/ 44280 w 21600"/>
              <a:gd name="T3" fmla="*/ 789120 h 21600"/>
              <a:gd name="T4" fmla="*/ 22140 w 21600"/>
              <a:gd name="T5" fmla="*/ 1578239 h 21600"/>
              <a:gd name="T6" fmla="*/ 0 w 21600"/>
              <a:gd name="T7" fmla="*/ 789120 h 21600"/>
              <a:gd name="T8" fmla="*/ 17694720 60000 65536"/>
              <a:gd name="T9" fmla="*/ 0 60000 65536"/>
              <a:gd name="T10" fmla="*/ 5898240 60000 65536"/>
              <a:gd name="T11" fmla="*/ 1179648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D7C00"/>
          </a:solidFill>
          <a:ln w="25560">
            <a:solidFill>
              <a:srgbClr val="ED7C00"/>
            </a:solidFill>
            <a:prstDash val="solid"/>
            <a:miter lim="800000"/>
            <a:headEnd/>
            <a:tailEnd/>
          </a:ln>
        </p:spPr>
        <p:txBody>
          <a:bodyPr lIns="67500" tIns="35100" rIns="67500" bIns="35100" anchor="ctr"/>
          <a:lstStyle/>
          <a:p>
            <a:endParaRPr lang="ru-RU" dirty="0">
              <a:solidFill>
                <a:srgbClr val="0070C0"/>
              </a:solidFill>
              <a:highlight>
                <a:srgbClr val="008080"/>
              </a:highligh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6848DB5-24AF-66DF-4CF8-2FBA020CCE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04" y="71074"/>
            <a:ext cx="1141055" cy="1141055"/>
          </a:xfrm>
          <a:prstGeom prst="rect">
            <a:avLst/>
          </a:prstGeom>
        </p:spPr>
      </p:pic>
      <p:pic>
        <p:nvPicPr>
          <p:cNvPr id="33" name="Рисунок 3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38" y="5274470"/>
            <a:ext cx="532130" cy="41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10628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42">
            <a:extLst>
              <a:ext uri="{FF2B5EF4-FFF2-40B4-BE49-F238E27FC236}">
                <a16:creationId xmlns="" xmlns:a16="http://schemas.microsoft.com/office/drawing/2014/main" id="{3DD7586D-1EE9-FEF4-E608-AE66244BC898}"/>
              </a:ext>
            </a:extLst>
          </p:cNvPr>
          <p:cNvSpPr>
            <a:spLocks/>
          </p:cNvSpPr>
          <p:nvPr/>
        </p:nvSpPr>
        <p:spPr bwMode="auto">
          <a:xfrm>
            <a:off x="1191" y="854759"/>
            <a:ext cx="136383" cy="347884"/>
          </a:xfrm>
          <a:custGeom>
            <a:avLst/>
            <a:gdLst>
              <a:gd name="T0" fmla="*/ 6095160 w 21600"/>
              <a:gd name="T1" fmla="*/ 0 h 21600"/>
              <a:gd name="T2" fmla="*/ 12190320 w 21600"/>
              <a:gd name="T3" fmla="*/ 228600 h 21600"/>
              <a:gd name="T4" fmla="*/ 6095160 w 21600"/>
              <a:gd name="T5" fmla="*/ 457200 h 21600"/>
              <a:gd name="T6" fmla="*/ 0 w 21600"/>
              <a:gd name="T7" fmla="*/ 228600 h 21600"/>
              <a:gd name="T8" fmla="*/ 17694720 60000 65536"/>
              <a:gd name="T9" fmla="*/ 0 60000 65536"/>
              <a:gd name="T10" fmla="*/ 5898240 60000 65536"/>
              <a:gd name="T11" fmla="*/ 1179648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lIns="67500" tIns="35100" rIns="67500" bIns="35100" anchor="ctr">
            <a:spAutoFit/>
          </a:bodyPr>
          <a:lstStyle/>
          <a:p>
            <a:endParaRPr lang="ru-RU"/>
          </a:p>
        </p:txBody>
      </p:sp>
      <p:sp>
        <p:nvSpPr>
          <p:cNvPr id="49157" name="Номер слайда 1">
            <a:extLst>
              <a:ext uri="{FF2B5EF4-FFF2-40B4-BE49-F238E27FC236}">
                <a16:creationId xmlns="" xmlns:a16="http://schemas.microsoft.com/office/drawing/2014/main" id="{88137C69-70A6-3FCD-EE06-E562EF13C8A4}"/>
              </a:ext>
            </a:extLst>
          </p:cNvPr>
          <p:cNvSpPr>
            <a:spLocks/>
          </p:cNvSpPr>
          <p:nvPr/>
        </p:nvSpPr>
        <p:spPr bwMode="auto">
          <a:xfrm>
            <a:off x="6948488" y="5693570"/>
            <a:ext cx="2133600" cy="273844"/>
          </a:xfrm>
          <a:custGeom>
            <a:avLst/>
            <a:gdLst>
              <a:gd name="T0" fmla="*/ 1422360 w 21600"/>
              <a:gd name="T1" fmla="*/ 0 h 21600"/>
              <a:gd name="T2" fmla="*/ 2844720 w 21600"/>
              <a:gd name="T3" fmla="*/ 182700 h 21600"/>
              <a:gd name="T4" fmla="*/ 1422360 w 21600"/>
              <a:gd name="T5" fmla="*/ 365399 h 21600"/>
              <a:gd name="T6" fmla="*/ 0 w 21600"/>
              <a:gd name="T7" fmla="*/ 182700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540" tIns="40770" rIns="81540" bIns="40770" anchor="ctr"/>
          <a:lstStyle>
            <a:lvl1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ru-RU" altLang="ru-RU" sz="1200" b="1">
                <a:solidFill>
                  <a:srgbClr val="A6A6A6"/>
                </a:solidFill>
                <a:cs typeface="Calibri" panose="020F0502020204030204" pitchFamily="34" charset="0"/>
              </a:rPr>
              <a:t>9</a:t>
            </a:r>
          </a:p>
        </p:txBody>
      </p:sp>
      <p:pic>
        <p:nvPicPr>
          <p:cNvPr id="49158" name="Рисунок 61">
            <a:extLst>
              <a:ext uri="{FF2B5EF4-FFF2-40B4-BE49-F238E27FC236}">
                <a16:creationId xmlns="" xmlns:a16="http://schemas.microsoft.com/office/drawing/2014/main" id="{5307B777-3BA9-192A-0838-9BBC389999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40" y="1916908"/>
            <a:ext cx="602456" cy="59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9" name="Прямоугольник 9">
            <a:extLst>
              <a:ext uri="{FF2B5EF4-FFF2-40B4-BE49-F238E27FC236}">
                <a16:creationId xmlns="" xmlns:a16="http://schemas.microsoft.com/office/drawing/2014/main" id="{C671916B-12F6-7C3C-AA49-CA3BD6CB4DF1}"/>
              </a:ext>
            </a:extLst>
          </p:cNvPr>
          <p:cNvSpPr>
            <a:spLocks/>
          </p:cNvSpPr>
          <p:nvPr/>
        </p:nvSpPr>
        <p:spPr bwMode="auto">
          <a:xfrm>
            <a:off x="1028701" y="2808685"/>
            <a:ext cx="4938713" cy="347884"/>
          </a:xfrm>
          <a:custGeom>
            <a:avLst/>
            <a:gdLst>
              <a:gd name="T0" fmla="*/ 3292380 w 21600"/>
              <a:gd name="T1" fmla="*/ 0 h 21600"/>
              <a:gd name="T2" fmla="*/ 6584760 w 21600"/>
              <a:gd name="T3" fmla="*/ 138240 h 21600"/>
              <a:gd name="T4" fmla="*/ 3292380 w 21600"/>
              <a:gd name="T5" fmla="*/ 276480 h 21600"/>
              <a:gd name="T6" fmla="*/ 0 w 21600"/>
              <a:gd name="T7" fmla="*/ 138240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5100" rIns="67500" bIns="35100">
            <a:spAutoFit/>
          </a:bodyPr>
          <a:lstStyle>
            <a:lvl1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0"/>
            <a:r>
              <a:rPr lang="ru-RU" altLang="ru-RU" dirty="0">
                <a:latin typeface="Arial" panose="020B0604020202020204" pitchFamily="34" charset="0"/>
                <a:ea typeface="Microsoft YaHei" panose="020B0503020204020204" pitchFamily="34" charset="-122"/>
                <a:cs typeface="Lucida Sans" panose="020B0602030504020204" pitchFamily="34" charset="0"/>
              </a:rPr>
              <a:t>ЛАБОРАТОРИЯ С УЧЕБНЫМИ СТЕНДАМИ</a:t>
            </a:r>
          </a:p>
        </p:txBody>
      </p:sp>
      <p:sp>
        <p:nvSpPr>
          <p:cNvPr id="49160" name="Прямоугольник 10">
            <a:extLst>
              <a:ext uri="{FF2B5EF4-FFF2-40B4-BE49-F238E27FC236}">
                <a16:creationId xmlns="" xmlns:a16="http://schemas.microsoft.com/office/drawing/2014/main" id="{32EF8328-CF58-A2E3-7D82-47360769CD3D}"/>
              </a:ext>
            </a:extLst>
          </p:cNvPr>
          <p:cNvSpPr>
            <a:spLocks/>
          </p:cNvSpPr>
          <p:nvPr/>
        </p:nvSpPr>
        <p:spPr bwMode="auto">
          <a:xfrm>
            <a:off x="1040608" y="3136106"/>
            <a:ext cx="4777978" cy="347884"/>
          </a:xfrm>
          <a:custGeom>
            <a:avLst/>
            <a:gdLst>
              <a:gd name="T0" fmla="*/ 3185280 w 21600"/>
              <a:gd name="T1" fmla="*/ 0 h 21600"/>
              <a:gd name="T2" fmla="*/ 6370560 w 21600"/>
              <a:gd name="T3" fmla="*/ 138240 h 21600"/>
              <a:gd name="T4" fmla="*/ 3185280 w 21600"/>
              <a:gd name="T5" fmla="*/ 276480 h 21600"/>
              <a:gd name="T6" fmla="*/ 0 w 21600"/>
              <a:gd name="T7" fmla="*/ 138240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5100" rIns="67500" bIns="35100">
            <a:spAutoFit/>
          </a:bodyPr>
          <a:lstStyle>
            <a:lvl1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0"/>
            <a:r>
              <a:rPr lang="ru-RU" altLang="ru-RU" dirty="0">
                <a:latin typeface="Arial" panose="020B0604020202020204" pitchFamily="34" charset="0"/>
                <a:ea typeface="Microsoft YaHei" panose="020B0503020204020204" pitchFamily="34" charset="-122"/>
                <a:cs typeface="Lucida Sans" panose="020B0602030504020204" pitchFamily="34" charset="0"/>
              </a:rPr>
              <a:t>КОМПЬЮТЕРНЫЙ КЛАСС</a:t>
            </a:r>
          </a:p>
        </p:txBody>
      </p:sp>
      <p:sp>
        <p:nvSpPr>
          <p:cNvPr id="49161" name="Прямоугольник 11">
            <a:extLst>
              <a:ext uri="{FF2B5EF4-FFF2-40B4-BE49-F238E27FC236}">
                <a16:creationId xmlns="" xmlns:a16="http://schemas.microsoft.com/office/drawing/2014/main" id="{A734A013-A621-FDF7-9FBB-D0ED149A3498}"/>
              </a:ext>
            </a:extLst>
          </p:cNvPr>
          <p:cNvSpPr>
            <a:spLocks/>
          </p:cNvSpPr>
          <p:nvPr/>
        </p:nvSpPr>
        <p:spPr bwMode="auto">
          <a:xfrm>
            <a:off x="1054895" y="3514725"/>
            <a:ext cx="4886325" cy="347884"/>
          </a:xfrm>
          <a:custGeom>
            <a:avLst/>
            <a:gdLst>
              <a:gd name="T0" fmla="*/ 3257460 w 21600"/>
              <a:gd name="T1" fmla="*/ 0 h 21600"/>
              <a:gd name="T2" fmla="*/ 6514920 w 21600"/>
              <a:gd name="T3" fmla="*/ 138240 h 21600"/>
              <a:gd name="T4" fmla="*/ 3257460 w 21600"/>
              <a:gd name="T5" fmla="*/ 276480 h 21600"/>
              <a:gd name="T6" fmla="*/ 0 w 21600"/>
              <a:gd name="T7" fmla="*/ 138240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5100" rIns="67500" bIns="35100">
            <a:spAutoFit/>
          </a:bodyPr>
          <a:lstStyle>
            <a:lvl1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0"/>
            <a:r>
              <a:rPr lang="ru-RU" altLang="ru-RU" dirty="0">
                <a:latin typeface="Arial" panose="020B0604020202020204" pitchFamily="34" charset="0"/>
                <a:ea typeface="Microsoft YaHei" panose="020B0503020204020204" pitchFamily="34" charset="-122"/>
                <a:cs typeface="Lucida Sans" panose="020B0602030504020204" pitchFamily="34" charset="0"/>
              </a:rPr>
              <a:t>МЕТОДИЧЕСКИЙ КАБИНЕТ</a:t>
            </a:r>
          </a:p>
        </p:txBody>
      </p:sp>
      <p:sp>
        <p:nvSpPr>
          <p:cNvPr id="49162" name="Прямоугольник 12">
            <a:extLst>
              <a:ext uri="{FF2B5EF4-FFF2-40B4-BE49-F238E27FC236}">
                <a16:creationId xmlns="" xmlns:a16="http://schemas.microsoft.com/office/drawing/2014/main" id="{39BB3C03-3174-CDBC-4F0A-9B5C43E266BB}"/>
              </a:ext>
            </a:extLst>
          </p:cNvPr>
          <p:cNvSpPr>
            <a:spLocks/>
          </p:cNvSpPr>
          <p:nvPr/>
        </p:nvSpPr>
        <p:spPr bwMode="auto">
          <a:xfrm>
            <a:off x="1028701" y="3852862"/>
            <a:ext cx="5554340" cy="347884"/>
          </a:xfrm>
          <a:custGeom>
            <a:avLst/>
            <a:gdLst>
              <a:gd name="T0" fmla="*/ 1902420 w 21600"/>
              <a:gd name="T1" fmla="*/ 0 h 21600"/>
              <a:gd name="T2" fmla="*/ 3804840 w 21600"/>
              <a:gd name="T3" fmla="*/ 138240 h 21600"/>
              <a:gd name="T4" fmla="*/ 1902420 w 21600"/>
              <a:gd name="T5" fmla="*/ 276480 h 21600"/>
              <a:gd name="T6" fmla="*/ 0 w 21600"/>
              <a:gd name="T7" fmla="*/ 138240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5100" rIns="67500" bIns="35100">
            <a:spAutoFit/>
          </a:bodyPr>
          <a:lstStyle>
            <a:lvl1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0"/>
            <a:r>
              <a:rPr lang="ru-RU" altLang="ru-RU" dirty="0">
                <a:latin typeface="Arial" panose="020B0604020202020204" pitchFamily="34" charset="0"/>
                <a:ea typeface="Microsoft YaHei" panose="020B0503020204020204" pitchFamily="34" charset="-122"/>
                <a:cs typeface="Lucida Sans" panose="020B0602030504020204" pitchFamily="34" charset="0"/>
              </a:rPr>
              <a:t>ОБОРУДОВАНИЕ, ИНСТРУМЕНТЫ, МАТЕРИАЛЫ</a:t>
            </a:r>
          </a:p>
        </p:txBody>
      </p:sp>
      <p:sp>
        <p:nvSpPr>
          <p:cNvPr id="49163" name="Прямоугольник 13">
            <a:extLst>
              <a:ext uri="{FF2B5EF4-FFF2-40B4-BE49-F238E27FC236}">
                <a16:creationId xmlns="" xmlns:a16="http://schemas.microsoft.com/office/drawing/2014/main" id="{200433F8-5FE1-D607-84E9-7E5B60EAE57F}"/>
              </a:ext>
            </a:extLst>
          </p:cNvPr>
          <p:cNvSpPr>
            <a:spLocks/>
          </p:cNvSpPr>
          <p:nvPr/>
        </p:nvSpPr>
        <p:spPr bwMode="auto">
          <a:xfrm>
            <a:off x="1040608" y="4225528"/>
            <a:ext cx="4569619" cy="347884"/>
          </a:xfrm>
          <a:custGeom>
            <a:avLst/>
            <a:gdLst>
              <a:gd name="T0" fmla="*/ 3046320 w 21600"/>
              <a:gd name="T1" fmla="*/ 0 h 21600"/>
              <a:gd name="T2" fmla="*/ 6092640 w 21600"/>
              <a:gd name="T3" fmla="*/ 138240 h 21600"/>
              <a:gd name="T4" fmla="*/ 3046320 w 21600"/>
              <a:gd name="T5" fmla="*/ 276480 h 21600"/>
              <a:gd name="T6" fmla="*/ 0 w 21600"/>
              <a:gd name="T7" fmla="*/ 138240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5100" rIns="67500" bIns="35100">
            <a:spAutoFit/>
          </a:bodyPr>
          <a:lstStyle>
            <a:lvl1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0"/>
            <a:r>
              <a:rPr lang="ru-RU" altLang="ru-RU" dirty="0">
                <a:latin typeface="Arial" panose="020B0604020202020204" pitchFamily="34" charset="0"/>
                <a:ea typeface="Microsoft YaHei" panose="020B0503020204020204" pitchFamily="34" charset="-122"/>
                <a:cs typeface="Lucida Sans" panose="020B0602030504020204" pitchFamily="34" charset="0"/>
              </a:rPr>
              <a:t>СЕРВЕРНАЯ</a:t>
            </a:r>
          </a:p>
        </p:txBody>
      </p:sp>
      <p:sp>
        <p:nvSpPr>
          <p:cNvPr id="49164" name="Прямоугольник 14">
            <a:extLst>
              <a:ext uri="{FF2B5EF4-FFF2-40B4-BE49-F238E27FC236}">
                <a16:creationId xmlns="" xmlns:a16="http://schemas.microsoft.com/office/drawing/2014/main" id="{AB13F273-67C8-73A4-D27A-CBE142E2D3EA}"/>
              </a:ext>
            </a:extLst>
          </p:cNvPr>
          <p:cNvSpPr>
            <a:spLocks/>
          </p:cNvSpPr>
          <p:nvPr/>
        </p:nvSpPr>
        <p:spPr bwMode="auto">
          <a:xfrm>
            <a:off x="1028701" y="4557712"/>
            <a:ext cx="5362575" cy="347884"/>
          </a:xfrm>
          <a:custGeom>
            <a:avLst/>
            <a:gdLst>
              <a:gd name="T0" fmla="*/ 3574980 w 21600"/>
              <a:gd name="T1" fmla="*/ 0 h 21600"/>
              <a:gd name="T2" fmla="*/ 7149960 w 21600"/>
              <a:gd name="T3" fmla="*/ 138240 h 21600"/>
              <a:gd name="T4" fmla="*/ 3574980 w 21600"/>
              <a:gd name="T5" fmla="*/ 276480 h 21600"/>
              <a:gd name="T6" fmla="*/ 0 w 21600"/>
              <a:gd name="T7" fmla="*/ 138240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5100" rIns="67500" bIns="35100">
            <a:spAutoFit/>
          </a:bodyPr>
          <a:lstStyle>
            <a:lvl1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0"/>
            <a:r>
              <a:rPr lang="ru-RU" altLang="ru-RU" dirty="0">
                <a:latin typeface="Arial" panose="020B0604020202020204" pitchFamily="34" charset="0"/>
                <a:ea typeface="Microsoft YaHei" panose="020B0503020204020204" pitchFamily="34" charset="-122"/>
                <a:cs typeface="Lucida Sans" panose="020B0602030504020204" pitchFamily="34" charset="0"/>
              </a:rPr>
              <a:t>ИНТЕРНЕТ-САЙТ</a:t>
            </a:r>
          </a:p>
        </p:txBody>
      </p:sp>
      <p:sp>
        <p:nvSpPr>
          <p:cNvPr id="49165" name="Прямоугольник 15">
            <a:extLst>
              <a:ext uri="{FF2B5EF4-FFF2-40B4-BE49-F238E27FC236}">
                <a16:creationId xmlns="" xmlns:a16="http://schemas.microsoft.com/office/drawing/2014/main" id="{12E32721-28E2-AF6E-FAA4-0B8A43BA23F0}"/>
              </a:ext>
            </a:extLst>
          </p:cNvPr>
          <p:cNvSpPr>
            <a:spLocks/>
          </p:cNvSpPr>
          <p:nvPr/>
        </p:nvSpPr>
        <p:spPr bwMode="auto">
          <a:xfrm>
            <a:off x="1040607" y="5254229"/>
            <a:ext cx="2761204" cy="486384"/>
          </a:xfrm>
          <a:custGeom>
            <a:avLst/>
            <a:gdLst>
              <a:gd name="T0" fmla="*/ 977400 w 21600"/>
              <a:gd name="T1" fmla="*/ 0 h 21600"/>
              <a:gd name="T2" fmla="*/ 1954800 w 21600"/>
              <a:gd name="T3" fmla="*/ 229500 h 21600"/>
              <a:gd name="T4" fmla="*/ 977400 w 21600"/>
              <a:gd name="T5" fmla="*/ 458999 h 21600"/>
              <a:gd name="T6" fmla="*/ 0 w 21600"/>
              <a:gd name="T7" fmla="*/ 229500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5100" rIns="67500" bIns="35100">
            <a:spAutoFit/>
          </a:bodyPr>
          <a:lstStyle>
            <a:lvl1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0"/>
            <a:r>
              <a:rPr lang="ru-RU" altLang="ru-RU" dirty="0">
                <a:latin typeface="Arial" panose="020B0604020202020204" pitchFamily="34" charset="0"/>
                <a:ea typeface="Microsoft YaHei" panose="020B0503020204020204" pitchFamily="34" charset="-122"/>
                <a:cs typeface="Lucida Sans" panose="020B0602030504020204" pitchFamily="34" charset="0"/>
              </a:rPr>
              <a:t>УЧЕБНАЯ ЛИТЕРАТУРА</a:t>
            </a:r>
          </a:p>
          <a:p>
            <a:pPr hangingPunct="0"/>
            <a:endParaRPr lang="ru-RU" altLang="ru-RU" sz="900" dirty="0">
              <a:solidFill>
                <a:srgbClr val="ED7C00"/>
              </a:solidFill>
              <a:latin typeface="Arial" panose="020B0604020202020204" pitchFamily="34" charset="0"/>
              <a:ea typeface="Microsoft YaHei" panose="020B0503020204020204" pitchFamily="34" charset="-122"/>
              <a:cs typeface="Lucida Sans" panose="020B0602030504020204" pitchFamily="34" charset="0"/>
            </a:endParaRPr>
          </a:p>
        </p:txBody>
      </p:sp>
      <p:sp>
        <p:nvSpPr>
          <p:cNvPr id="49166" name="Прямоугольник 17">
            <a:extLst>
              <a:ext uri="{FF2B5EF4-FFF2-40B4-BE49-F238E27FC236}">
                <a16:creationId xmlns="" xmlns:a16="http://schemas.microsoft.com/office/drawing/2014/main" id="{E2F0735F-EEB1-BC44-C3A7-03C6FA41B913}"/>
              </a:ext>
            </a:extLst>
          </p:cNvPr>
          <p:cNvSpPr>
            <a:spLocks/>
          </p:cNvSpPr>
          <p:nvPr/>
        </p:nvSpPr>
        <p:spPr bwMode="auto">
          <a:xfrm>
            <a:off x="1040608" y="4889897"/>
            <a:ext cx="4569619" cy="347884"/>
          </a:xfrm>
          <a:custGeom>
            <a:avLst/>
            <a:gdLst>
              <a:gd name="T0" fmla="*/ 3046320 w 21600"/>
              <a:gd name="T1" fmla="*/ 0 h 21600"/>
              <a:gd name="T2" fmla="*/ 6092640 w 21600"/>
              <a:gd name="T3" fmla="*/ 138240 h 21600"/>
              <a:gd name="T4" fmla="*/ 3046320 w 21600"/>
              <a:gd name="T5" fmla="*/ 276480 h 21600"/>
              <a:gd name="T6" fmla="*/ 0 w 21600"/>
              <a:gd name="T7" fmla="*/ 138240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5100" rIns="67500" bIns="35100">
            <a:spAutoFit/>
          </a:bodyPr>
          <a:lstStyle>
            <a:lvl1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0"/>
            <a:r>
              <a:rPr lang="ru-RU" altLang="ru-RU" dirty="0">
                <a:latin typeface="Arial" panose="020B0604020202020204" pitchFamily="34" charset="0"/>
                <a:ea typeface="Microsoft YaHei" panose="020B0503020204020204" pitchFamily="34" charset="-122"/>
                <a:cs typeface="Lucida Sans" panose="020B0602030504020204" pitchFamily="34" charset="0"/>
              </a:rPr>
              <a:t>ОНЛАЙН - КУРСЫ</a:t>
            </a:r>
          </a:p>
        </p:txBody>
      </p:sp>
      <p:sp>
        <p:nvSpPr>
          <p:cNvPr id="49167" name="Прямоугольник 28">
            <a:extLst>
              <a:ext uri="{FF2B5EF4-FFF2-40B4-BE49-F238E27FC236}">
                <a16:creationId xmlns="" xmlns:a16="http://schemas.microsoft.com/office/drawing/2014/main" id="{787E3221-3211-2714-7534-B5F870C59096}"/>
              </a:ext>
            </a:extLst>
          </p:cNvPr>
          <p:cNvSpPr>
            <a:spLocks/>
          </p:cNvSpPr>
          <p:nvPr/>
        </p:nvSpPr>
        <p:spPr bwMode="auto">
          <a:xfrm flipH="1">
            <a:off x="840583" y="2626519"/>
            <a:ext cx="34528" cy="2900363"/>
          </a:xfrm>
          <a:custGeom>
            <a:avLst/>
            <a:gdLst>
              <a:gd name="T0" fmla="*/ 23040 w 21600"/>
              <a:gd name="T1" fmla="*/ 0 h 21600"/>
              <a:gd name="T2" fmla="*/ 46080 w 21600"/>
              <a:gd name="T3" fmla="*/ 1933560 h 21600"/>
              <a:gd name="T4" fmla="*/ 23040 w 21600"/>
              <a:gd name="T5" fmla="*/ 3867119 h 21600"/>
              <a:gd name="T6" fmla="*/ 0 w 21600"/>
              <a:gd name="T7" fmla="*/ 1933560 h 21600"/>
              <a:gd name="T8" fmla="*/ 17694720 60000 65536"/>
              <a:gd name="T9" fmla="*/ 0 60000 65536"/>
              <a:gd name="T10" fmla="*/ 5898240 60000 65536"/>
              <a:gd name="T11" fmla="*/ 1179648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D7C00"/>
          </a:solidFill>
          <a:ln w="25560">
            <a:solidFill>
              <a:srgbClr val="ED7C00"/>
            </a:solidFill>
            <a:prstDash val="solid"/>
            <a:miter lim="800000"/>
            <a:headEnd/>
            <a:tailEnd/>
          </a:ln>
        </p:spPr>
        <p:txBody>
          <a:bodyPr lIns="67500" tIns="35100" rIns="67500" bIns="35100" anchor="ctr"/>
          <a:lstStyle/>
          <a:p>
            <a:endParaRPr lang="ru-RU"/>
          </a:p>
        </p:txBody>
      </p:sp>
      <p:sp>
        <p:nvSpPr>
          <p:cNvPr id="49170" name="Прямоугольник 8">
            <a:extLst>
              <a:ext uri="{FF2B5EF4-FFF2-40B4-BE49-F238E27FC236}">
                <a16:creationId xmlns="" xmlns:a16="http://schemas.microsoft.com/office/drawing/2014/main" id="{2A65C679-49A3-20E7-C7CB-25786A165CFD}"/>
              </a:ext>
            </a:extLst>
          </p:cNvPr>
          <p:cNvSpPr>
            <a:spLocks/>
          </p:cNvSpPr>
          <p:nvPr/>
        </p:nvSpPr>
        <p:spPr bwMode="auto">
          <a:xfrm>
            <a:off x="1033464" y="2127648"/>
            <a:ext cx="4459810" cy="347884"/>
          </a:xfrm>
          <a:custGeom>
            <a:avLst/>
            <a:gdLst>
              <a:gd name="T0" fmla="*/ 2222460 w 21600"/>
              <a:gd name="T1" fmla="*/ 0 h 21600"/>
              <a:gd name="T2" fmla="*/ 4444920 w 21600"/>
              <a:gd name="T3" fmla="*/ 184140 h 21600"/>
              <a:gd name="T4" fmla="*/ 2222460 w 21600"/>
              <a:gd name="T5" fmla="*/ 368279 h 21600"/>
              <a:gd name="T6" fmla="*/ 0 w 21600"/>
              <a:gd name="T7" fmla="*/ 184140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5100" rIns="67500" bIns="35100">
            <a:spAutoFit/>
          </a:bodyPr>
          <a:lstStyle>
            <a:lvl1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0"/>
            <a:r>
              <a:rPr lang="ru-RU" altLang="ru-RU" b="1" dirty="0">
                <a:latin typeface="Arial" panose="020B0604020202020204" pitchFamily="34" charset="0"/>
                <a:ea typeface="Microsoft YaHei" panose="020B0503020204020204" pitchFamily="34" charset="-122"/>
                <a:cs typeface="Lucida Sans" panose="020B0602030504020204" pitchFamily="34" charset="0"/>
              </a:rPr>
              <a:t>МАТЕРИАЛЬНО-ТЕХНИЧЕСКАЯ БАЗА</a:t>
            </a:r>
          </a:p>
        </p:txBody>
      </p:sp>
      <p:sp>
        <p:nvSpPr>
          <p:cNvPr id="49171" name="Прямоугольник 9">
            <a:extLst>
              <a:ext uri="{FF2B5EF4-FFF2-40B4-BE49-F238E27FC236}">
                <a16:creationId xmlns="" xmlns:a16="http://schemas.microsoft.com/office/drawing/2014/main" id="{0E2B2FE5-85AC-C44E-C9F1-8658E61EB794}"/>
              </a:ext>
            </a:extLst>
          </p:cNvPr>
          <p:cNvSpPr>
            <a:spLocks/>
          </p:cNvSpPr>
          <p:nvPr/>
        </p:nvSpPr>
        <p:spPr bwMode="auto">
          <a:xfrm>
            <a:off x="414340" y="6206428"/>
            <a:ext cx="4938713" cy="347884"/>
          </a:xfrm>
          <a:custGeom>
            <a:avLst/>
            <a:gdLst>
              <a:gd name="T0" fmla="*/ 3292380 w 21600"/>
              <a:gd name="T1" fmla="*/ 0 h 21600"/>
              <a:gd name="T2" fmla="*/ 6584760 w 21600"/>
              <a:gd name="T3" fmla="*/ 138240 h 21600"/>
              <a:gd name="T4" fmla="*/ 3292380 w 21600"/>
              <a:gd name="T5" fmla="*/ 276480 h 21600"/>
              <a:gd name="T6" fmla="*/ 0 w 21600"/>
              <a:gd name="T7" fmla="*/ 138240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5100" rIns="67500" bIns="35100">
            <a:spAutoFit/>
          </a:bodyPr>
          <a:lstStyle>
            <a:lvl1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0"/>
            <a:r>
              <a:rPr lang="ru-RU" altLang="ru-RU" dirty="0">
                <a:latin typeface="Arial" panose="020B0604020202020204" pitchFamily="34" charset="0"/>
                <a:ea typeface="Microsoft YaHei" panose="020B0503020204020204" pitchFamily="34" charset="-122"/>
                <a:cs typeface="Lucida Sans" panose="020B0602030504020204" pitchFamily="34" charset="0"/>
              </a:rPr>
              <a:t>ПЛОЩАДЬ ЦЕНТРА 236 М2</a:t>
            </a:r>
          </a:p>
        </p:txBody>
      </p:sp>
      <p:sp>
        <p:nvSpPr>
          <p:cNvPr id="2" name="TextBox 16">
            <a:extLst>
              <a:ext uri="{FF2B5EF4-FFF2-40B4-BE49-F238E27FC236}">
                <a16:creationId xmlns="" xmlns:a16="http://schemas.microsoft.com/office/drawing/2014/main" id="{728026EE-F8A3-4DD6-9663-041A32454A2E}"/>
              </a:ext>
            </a:extLst>
          </p:cNvPr>
          <p:cNvSpPr>
            <a:spLocks/>
          </p:cNvSpPr>
          <p:nvPr/>
        </p:nvSpPr>
        <p:spPr bwMode="auto">
          <a:xfrm>
            <a:off x="1694260" y="754344"/>
            <a:ext cx="7387828" cy="954107"/>
          </a:xfrm>
          <a:custGeom>
            <a:avLst/>
            <a:gdLst>
              <a:gd name="T0" fmla="*/ 4925340 w 21600"/>
              <a:gd name="T1" fmla="*/ 0 h 21600"/>
              <a:gd name="T2" fmla="*/ 9850680 w 21600"/>
              <a:gd name="T3" fmla="*/ 198360 h 21600"/>
              <a:gd name="T4" fmla="*/ 4925340 w 21600"/>
              <a:gd name="T5" fmla="*/ 396720 h 21600"/>
              <a:gd name="T6" fmla="*/ 0 w 21600"/>
              <a:gd name="T7" fmla="*/ 198360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310" rIns="68310">
            <a:spAutoFit/>
          </a:bodyPr>
          <a:lstStyle>
            <a:lvl1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800" b="1" dirty="0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Lucida Sans" panose="020B0602030504020204" pitchFamily="34" charset="0"/>
              </a:rPr>
              <a:t>АРКТИЧЕСКИЙ УЧЕБНЫЙ ЦЕНТР ХОЛОДИЛЬНЫХ ТЕХНОЛОГИЙ</a:t>
            </a:r>
          </a:p>
        </p:txBody>
      </p:sp>
      <p:sp>
        <p:nvSpPr>
          <p:cNvPr id="3" name="Google Shape;261;gc941ae9e7f_1_75">
            <a:extLst>
              <a:ext uri="{FF2B5EF4-FFF2-40B4-BE49-F238E27FC236}">
                <a16:creationId xmlns="" xmlns:a16="http://schemas.microsoft.com/office/drawing/2014/main" id="{745AB642-EAE1-3173-59FA-0E47A8BDE045}"/>
              </a:ext>
            </a:extLst>
          </p:cNvPr>
          <p:cNvSpPr>
            <a:spLocks/>
          </p:cNvSpPr>
          <p:nvPr/>
        </p:nvSpPr>
        <p:spPr bwMode="auto">
          <a:xfrm>
            <a:off x="4464293" y="170308"/>
            <a:ext cx="8229600" cy="421481"/>
          </a:xfrm>
          <a:custGeom>
            <a:avLst/>
            <a:gdLst>
              <a:gd name="T0" fmla="*/ 5486400 w 21600"/>
              <a:gd name="T1" fmla="*/ 0 h 21600"/>
              <a:gd name="T2" fmla="*/ 10972799 w 21600"/>
              <a:gd name="T3" fmla="*/ 280980 h 21600"/>
              <a:gd name="T4" fmla="*/ 5486400 w 21600"/>
              <a:gd name="T5" fmla="*/ 561960 h 21600"/>
              <a:gd name="T6" fmla="*/ 0 w 21600"/>
              <a:gd name="T7" fmla="*/ 280980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b="1" dirty="0">
                <a:latin typeface="Arial" panose="020B0604020202020204" pitchFamily="34" charset="0"/>
                <a:ea typeface="Microsoft YaHei" panose="020B0503020204020204" pitchFamily="34" charset="-122"/>
                <a:cs typeface="Lucida Sans" panose="020B0602030504020204" pitchFamily="34" charset="0"/>
              </a:rPr>
              <a:t>РЕГИОНАЛЬНЫЙ УЧЕБНЫЙ ЦЕНТР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92D5A5C-AF87-DC9E-AD34-E8E394354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71074"/>
            <a:ext cx="1141055" cy="1141055"/>
          </a:xfrm>
          <a:prstGeom prst="rect">
            <a:avLst/>
          </a:prstGeom>
        </p:spPr>
      </p:pic>
      <p:pic>
        <p:nvPicPr>
          <p:cNvPr id="5" name="Рисунок 20">
            <a:extLst>
              <a:ext uri="{FF2B5EF4-FFF2-40B4-BE49-F238E27FC236}">
                <a16:creationId xmlns="" xmlns:a16="http://schemas.microsoft.com/office/drawing/2014/main" id="{5CBA032A-5770-1418-FDEE-3F35BFC1D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129" y="4848930"/>
            <a:ext cx="3577576" cy="19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56A6C2E-7058-15D9-DFEA-1017EF715D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744" y="1821322"/>
            <a:ext cx="2191022" cy="29212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924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42">
            <a:extLst>
              <a:ext uri="{FF2B5EF4-FFF2-40B4-BE49-F238E27FC236}">
                <a16:creationId xmlns="" xmlns:a16="http://schemas.microsoft.com/office/drawing/2014/main" id="{F212946F-F560-BAF3-6042-1FE887B7B139}"/>
              </a:ext>
            </a:extLst>
          </p:cNvPr>
          <p:cNvSpPr>
            <a:spLocks/>
          </p:cNvSpPr>
          <p:nvPr/>
        </p:nvSpPr>
        <p:spPr bwMode="auto">
          <a:xfrm>
            <a:off x="1191" y="854759"/>
            <a:ext cx="136383" cy="347884"/>
          </a:xfrm>
          <a:custGeom>
            <a:avLst/>
            <a:gdLst>
              <a:gd name="T0" fmla="*/ 6095160 w 21600"/>
              <a:gd name="T1" fmla="*/ 0 h 21600"/>
              <a:gd name="T2" fmla="*/ 12190320 w 21600"/>
              <a:gd name="T3" fmla="*/ 228600 h 21600"/>
              <a:gd name="T4" fmla="*/ 6095160 w 21600"/>
              <a:gd name="T5" fmla="*/ 457200 h 21600"/>
              <a:gd name="T6" fmla="*/ 0 w 21600"/>
              <a:gd name="T7" fmla="*/ 228600 h 21600"/>
              <a:gd name="T8" fmla="*/ 17694720 60000 65536"/>
              <a:gd name="T9" fmla="*/ 0 60000 65536"/>
              <a:gd name="T10" fmla="*/ 5898240 60000 65536"/>
              <a:gd name="T11" fmla="*/ 1179648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lIns="67500" tIns="35100" rIns="67500" bIns="35100" anchor="ctr">
            <a:spAutoFit/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B851C0F-CE25-8212-90DB-78210B9A8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793" y="2008616"/>
            <a:ext cx="2856651" cy="19044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3CDF475-F93A-3F40-ED5B-838EAC574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56" y="1986216"/>
            <a:ext cx="2701158" cy="1949234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2EEB0B81-C081-7195-8B2F-DDF6CA83B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02" y="2008615"/>
            <a:ext cx="3045302" cy="190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BDF720E-EB46-1052-8282-636FC86A2D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90" y="4043367"/>
            <a:ext cx="2742733" cy="20570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1FCE4E64-B1BF-A388-3570-2BACCA137D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991" y="4043367"/>
            <a:ext cx="2742733" cy="205705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24EEBA34-36FF-606B-3B94-E7933FE062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56" y="4043368"/>
            <a:ext cx="3128966" cy="205704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E49AF57-C388-02CC-4C9E-2995F37C84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04" y="71074"/>
            <a:ext cx="1141055" cy="1141055"/>
          </a:xfrm>
          <a:prstGeom prst="rect">
            <a:avLst/>
          </a:prstGeom>
        </p:spPr>
      </p:pic>
      <p:sp>
        <p:nvSpPr>
          <p:cNvPr id="4" name="Google Shape;261;gc941ae9e7f_1_75">
            <a:extLst>
              <a:ext uri="{FF2B5EF4-FFF2-40B4-BE49-F238E27FC236}">
                <a16:creationId xmlns="" xmlns:a16="http://schemas.microsoft.com/office/drawing/2014/main" id="{67432944-A76D-41D4-990D-85CEC3F46CA8}"/>
              </a:ext>
            </a:extLst>
          </p:cNvPr>
          <p:cNvSpPr>
            <a:spLocks/>
          </p:cNvSpPr>
          <p:nvPr/>
        </p:nvSpPr>
        <p:spPr bwMode="auto">
          <a:xfrm>
            <a:off x="4464293" y="170308"/>
            <a:ext cx="8229600" cy="421481"/>
          </a:xfrm>
          <a:custGeom>
            <a:avLst/>
            <a:gdLst>
              <a:gd name="T0" fmla="*/ 5486400 w 21600"/>
              <a:gd name="T1" fmla="*/ 0 h 21600"/>
              <a:gd name="T2" fmla="*/ 10972799 w 21600"/>
              <a:gd name="T3" fmla="*/ 280980 h 21600"/>
              <a:gd name="T4" fmla="*/ 5486400 w 21600"/>
              <a:gd name="T5" fmla="*/ 561960 h 21600"/>
              <a:gd name="T6" fmla="*/ 0 w 21600"/>
              <a:gd name="T7" fmla="*/ 280980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b="1" dirty="0">
                <a:latin typeface="Arial" panose="020B0604020202020204" pitchFamily="34" charset="0"/>
                <a:ea typeface="Microsoft YaHei" panose="020B0503020204020204" pitchFamily="34" charset="-122"/>
                <a:cs typeface="Lucida Sans" panose="020B0602030504020204" pitchFamily="34" charset="0"/>
              </a:rPr>
              <a:t>РЕГИОНАЛЬНЫЙ УЧЕБНЫЙ ЦЕНТР</a:t>
            </a:r>
          </a:p>
        </p:txBody>
      </p:sp>
      <p:sp>
        <p:nvSpPr>
          <p:cNvPr id="6" name="TextBox 16">
            <a:extLst>
              <a:ext uri="{FF2B5EF4-FFF2-40B4-BE49-F238E27FC236}">
                <a16:creationId xmlns="" xmlns:a16="http://schemas.microsoft.com/office/drawing/2014/main" id="{605D6EAF-9C4D-7142-BBF5-F6CFD6A577A4}"/>
              </a:ext>
            </a:extLst>
          </p:cNvPr>
          <p:cNvSpPr>
            <a:spLocks/>
          </p:cNvSpPr>
          <p:nvPr/>
        </p:nvSpPr>
        <p:spPr bwMode="auto">
          <a:xfrm>
            <a:off x="1694260" y="754344"/>
            <a:ext cx="7387828" cy="954107"/>
          </a:xfrm>
          <a:custGeom>
            <a:avLst/>
            <a:gdLst>
              <a:gd name="T0" fmla="*/ 4925340 w 21600"/>
              <a:gd name="T1" fmla="*/ 0 h 21600"/>
              <a:gd name="T2" fmla="*/ 9850680 w 21600"/>
              <a:gd name="T3" fmla="*/ 198360 h 21600"/>
              <a:gd name="T4" fmla="*/ 4925340 w 21600"/>
              <a:gd name="T5" fmla="*/ 396720 h 21600"/>
              <a:gd name="T6" fmla="*/ 0 w 21600"/>
              <a:gd name="T7" fmla="*/ 198360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310" rIns="68310">
            <a:spAutoFit/>
          </a:bodyPr>
          <a:lstStyle>
            <a:lvl1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800" b="1" dirty="0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Lucida Sans" panose="020B0602030504020204" pitchFamily="34" charset="0"/>
              </a:rPr>
              <a:t>АРКТИЧЕСКИЙ УЧЕБНЫЙ ЦЕНТР ХОЛОДИЛЬНЫХ 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val="540205953"/>
      </p:ext>
    </p:extLst>
  </p:cSld>
  <p:clrMapOvr>
    <a:masterClrMapping/>
  </p:clrMapOvr>
  <p:transition spd="slow" advTm="11084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42">
            <a:extLst>
              <a:ext uri="{FF2B5EF4-FFF2-40B4-BE49-F238E27FC236}">
                <a16:creationId xmlns="" xmlns:a16="http://schemas.microsoft.com/office/drawing/2014/main" id="{C54F2F06-2CA2-28BE-F8D3-54A4D3FE2CD9}"/>
              </a:ext>
            </a:extLst>
          </p:cNvPr>
          <p:cNvSpPr>
            <a:spLocks/>
          </p:cNvSpPr>
          <p:nvPr/>
        </p:nvSpPr>
        <p:spPr bwMode="auto">
          <a:xfrm>
            <a:off x="1191" y="854759"/>
            <a:ext cx="136383" cy="347884"/>
          </a:xfrm>
          <a:custGeom>
            <a:avLst/>
            <a:gdLst>
              <a:gd name="T0" fmla="*/ 6095160 w 21600"/>
              <a:gd name="T1" fmla="*/ 0 h 21600"/>
              <a:gd name="T2" fmla="*/ 12190320 w 21600"/>
              <a:gd name="T3" fmla="*/ 228600 h 21600"/>
              <a:gd name="T4" fmla="*/ 6095160 w 21600"/>
              <a:gd name="T5" fmla="*/ 457200 h 21600"/>
              <a:gd name="T6" fmla="*/ 0 w 21600"/>
              <a:gd name="T7" fmla="*/ 228600 h 21600"/>
              <a:gd name="T8" fmla="*/ 17694720 60000 65536"/>
              <a:gd name="T9" fmla="*/ 0 60000 65536"/>
              <a:gd name="T10" fmla="*/ 5898240 60000 65536"/>
              <a:gd name="T11" fmla="*/ 1179648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lIns="67500" tIns="35100" rIns="67500" bIns="35100" anchor="ctr">
            <a:spAutoFit/>
          </a:bodyPr>
          <a:lstStyle/>
          <a:p>
            <a:endParaRPr lang="ru-RU"/>
          </a:p>
        </p:txBody>
      </p:sp>
      <p:sp>
        <p:nvSpPr>
          <p:cNvPr id="53253" name="Номер слайда 1">
            <a:extLst>
              <a:ext uri="{FF2B5EF4-FFF2-40B4-BE49-F238E27FC236}">
                <a16:creationId xmlns="" xmlns:a16="http://schemas.microsoft.com/office/drawing/2014/main" id="{19AB69E6-283C-9931-C415-5CA0A2E6B44E}"/>
              </a:ext>
            </a:extLst>
          </p:cNvPr>
          <p:cNvSpPr>
            <a:spLocks/>
          </p:cNvSpPr>
          <p:nvPr/>
        </p:nvSpPr>
        <p:spPr bwMode="auto">
          <a:xfrm>
            <a:off x="6948488" y="5693570"/>
            <a:ext cx="2133600" cy="273844"/>
          </a:xfrm>
          <a:custGeom>
            <a:avLst/>
            <a:gdLst>
              <a:gd name="T0" fmla="*/ 1422360 w 21600"/>
              <a:gd name="T1" fmla="*/ 0 h 21600"/>
              <a:gd name="T2" fmla="*/ 2844720 w 21600"/>
              <a:gd name="T3" fmla="*/ 182700 h 21600"/>
              <a:gd name="T4" fmla="*/ 1422360 w 21600"/>
              <a:gd name="T5" fmla="*/ 365399 h 21600"/>
              <a:gd name="T6" fmla="*/ 0 w 21600"/>
              <a:gd name="T7" fmla="*/ 182700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540" tIns="40770" rIns="81540" bIns="40770" anchor="ctr"/>
          <a:lstStyle>
            <a:lvl1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ru-RU" altLang="ru-RU" sz="1200" b="1">
                <a:solidFill>
                  <a:srgbClr val="A6A6A6"/>
                </a:solidFill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53254" name="Прямоугольник 8">
            <a:extLst>
              <a:ext uri="{FF2B5EF4-FFF2-40B4-BE49-F238E27FC236}">
                <a16:creationId xmlns="" xmlns:a16="http://schemas.microsoft.com/office/drawing/2014/main" id="{FF53D3CD-EF8F-B370-F2A0-60DB515A5E28}"/>
              </a:ext>
            </a:extLst>
          </p:cNvPr>
          <p:cNvSpPr>
            <a:spLocks/>
          </p:cNvSpPr>
          <p:nvPr/>
        </p:nvSpPr>
        <p:spPr bwMode="auto">
          <a:xfrm>
            <a:off x="1151974" y="1871006"/>
            <a:ext cx="7427119" cy="3394872"/>
          </a:xfrm>
          <a:custGeom>
            <a:avLst/>
            <a:gdLst>
              <a:gd name="T0" fmla="*/ 4951440 w 21600"/>
              <a:gd name="T1" fmla="*/ 0 h 21600"/>
              <a:gd name="T2" fmla="*/ 9902880 w 21600"/>
              <a:gd name="T3" fmla="*/ 184140 h 21600"/>
              <a:gd name="T4" fmla="*/ 4951440 w 21600"/>
              <a:gd name="T5" fmla="*/ 368279 h 21600"/>
              <a:gd name="T6" fmla="*/ 0 w 21600"/>
              <a:gd name="T7" fmla="*/ 184140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5100" rIns="67500" bIns="35100">
            <a:spAutoFit/>
          </a:bodyPr>
          <a:lstStyle>
            <a:lvl1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hangingPunct="0"/>
            <a:r>
              <a:rPr lang="ru-RU" altLang="ru-RU" b="1" dirty="0">
                <a:solidFill>
                  <a:srgbClr val="00B05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Lucida Sans" panose="020B0602030504020204" pitchFamily="34" charset="0"/>
                <a:hlinkClick r:id="rId3"/>
              </a:rPr>
              <a:t>https://</a:t>
            </a:r>
            <a:r>
              <a:rPr lang="ru-RU" altLang="ru-RU" b="1" dirty="0" smtClean="0">
                <a:solidFill>
                  <a:srgbClr val="00B05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Lucida Sans" panose="020B0602030504020204" pitchFamily="34" charset="0"/>
                <a:hlinkClick r:id="rId3"/>
              </a:rPr>
              <a:t>m</a:t>
            </a:r>
            <a:r>
              <a:rPr lang="en-US" altLang="ru-RU" b="1" dirty="0" err="1" smtClean="0">
                <a:solidFill>
                  <a:srgbClr val="00B05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Lucida Sans" panose="020B0602030504020204" pitchFamily="34" charset="0"/>
                <a:hlinkClick r:id="rId3"/>
              </a:rPr>
              <a:t>stu</a:t>
            </a:r>
            <a:r>
              <a:rPr lang="ru-RU" altLang="ru-RU" b="1" dirty="0" smtClean="0">
                <a:solidFill>
                  <a:srgbClr val="00B05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Lucida Sans" panose="020B0602030504020204" pitchFamily="34" charset="0"/>
                <a:hlinkClick r:id="rId3"/>
              </a:rPr>
              <a:t>-ref.ru</a:t>
            </a:r>
            <a:r>
              <a:rPr lang="ru-RU" altLang="ru-RU" b="1" dirty="0">
                <a:solidFill>
                  <a:srgbClr val="00B05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Lucida Sans" panose="020B0602030504020204" pitchFamily="34" charset="0"/>
                <a:hlinkClick r:id="rId3"/>
              </a:rPr>
              <a:t>/</a:t>
            </a:r>
            <a:endParaRPr lang="ru-RU" altLang="ru-RU" b="1" dirty="0">
              <a:solidFill>
                <a:srgbClr val="00B050"/>
              </a:solidFill>
              <a:latin typeface="Arial" panose="020B0604020202020204" pitchFamily="34" charset="0"/>
              <a:ea typeface="Microsoft YaHei" panose="020B0503020204020204" pitchFamily="34" charset="-122"/>
              <a:cs typeface="Lucida Sans" panose="020B0602030504020204" pitchFamily="34" charset="0"/>
            </a:endParaRPr>
          </a:p>
          <a:p>
            <a:pPr algn="ctr" hangingPunct="0"/>
            <a:r>
              <a:rPr lang="ru-RU" altLang="ru-RU" b="1" dirty="0">
                <a:latin typeface="Arial" panose="020B0604020202020204" pitchFamily="34" charset="0"/>
                <a:ea typeface="Microsoft YaHei" panose="020B0503020204020204" pitchFamily="34" charset="-122"/>
                <a:cs typeface="Lucida Sans" panose="020B0602030504020204" pitchFamily="34" charset="0"/>
              </a:rPr>
              <a:t>онлайн-курсы </a:t>
            </a:r>
          </a:p>
          <a:p>
            <a:pPr marL="214313" indent="-214313">
              <a:buFont typeface="Wingdings" panose="05000000000000000000" pitchFamily="2" charset="2"/>
              <a:buChar char="q"/>
            </a:pPr>
            <a:r>
              <a:rPr lang="ru-RU" altLang="ru-RU" b="1" dirty="0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Lucida Sans" panose="020B0602030504020204" pitchFamily="34" charset="0"/>
              </a:rPr>
              <a:t>Международное и национальное законодательство в сфере охраны озонового слоя.</a:t>
            </a:r>
          </a:p>
          <a:p>
            <a:pPr marL="214313" indent="-214313">
              <a:buFont typeface="Wingdings" panose="05000000000000000000" pitchFamily="2" charset="2"/>
              <a:buChar char="q"/>
            </a:pPr>
            <a:r>
              <a:rPr lang="ru-RU" altLang="ru-RU" b="1" dirty="0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Lucida Sans" panose="020B0602030504020204" pitchFamily="34" charset="0"/>
              </a:rPr>
              <a:t>Экологически безопасное изъятие ОРВ и Ф-газов, их уничтожение или восстановление и повторное использование. </a:t>
            </a:r>
          </a:p>
          <a:p>
            <a:pPr marL="214313" indent="-214313">
              <a:buFont typeface="Wingdings" panose="05000000000000000000" pitchFamily="2" charset="2"/>
              <a:buChar char="q"/>
            </a:pPr>
            <a:r>
              <a:rPr lang="ru-RU" altLang="ru-RU" b="1" dirty="0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Lucida Sans" panose="020B0602030504020204" pitchFamily="34" charset="0"/>
              </a:rPr>
              <a:t>Использование природных хладагентов (диоксид углерода, аммиак, углеводородные хладагенты) в рыбохозяйственном комплексе Российской Федерации.</a:t>
            </a:r>
          </a:p>
          <a:p>
            <a:pPr marL="214313" indent="-214313">
              <a:buFont typeface="Wingdings" panose="05000000000000000000" pitchFamily="2" charset="2"/>
              <a:buChar char="q"/>
            </a:pPr>
            <a:r>
              <a:rPr lang="ru-RU" altLang="ru-RU" b="1" dirty="0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Lucida Sans" panose="020B0602030504020204" pitchFamily="34" charset="0"/>
              </a:rPr>
              <a:t>Безопасное использование природных хладагентов: аммиак, углеводородные хладагенты, диоксид углерода.</a:t>
            </a:r>
          </a:p>
        </p:txBody>
      </p:sp>
      <p:sp>
        <p:nvSpPr>
          <p:cNvPr id="53255" name="Прямоугольник 28">
            <a:extLst>
              <a:ext uri="{FF2B5EF4-FFF2-40B4-BE49-F238E27FC236}">
                <a16:creationId xmlns="" xmlns:a16="http://schemas.microsoft.com/office/drawing/2014/main" id="{E2F34DC5-DB53-8874-730D-BCE74BEB07DD}"/>
              </a:ext>
            </a:extLst>
          </p:cNvPr>
          <p:cNvSpPr>
            <a:spLocks/>
          </p:cNvSpPr>
          <p:nvPr/>
        </p:nvSpPr>
        <p:spPr bwMode="auto">
          <a:xfrm flipH="1">
            <a:off x="908338" y="2401247"/>
            <a:ext cx="34528" cy="2900363"/>
          </a:xfrm>
          <a:custGeom>
            <a:avLst/>
            <a:gdLst>
              <a:gd name="T0" fmla="*/ 23040 w 21600"/>
              <a:gd name="T1" fmla="*/ 0 h 21600"/>
              <a:gd name="T2" fmla="*/ 46080 w 21600"/>
              <a:gd name="T3" fmla="*/ 1933560 h 21600"/>
              <a:gd name="T4" fmla="*/ 23040 w 21600"/>
              <a:gd name="T5" fmla="*/ 3867119 h 21600"/>
              <a:gd name="T6" fmla="*/ 0 w 21600"/>
              <a:gd name="T7" fmla="*/ 1933560 h 21600"/>
              <a:gd name="T8" fmla="*/ 17694720 60000 65536"/>
              <a:gd name="T9" fmla="*/ 0 60000 65536"/>
              <a:gd name="T10" fmla="*/ 5898240 60000 65536"/>
              <a:gd name="T11" fmla="*/ 1179648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D7C00"/>
          </a:solidFill>
          <a:ln w="25560">
            <a:solidFill>
              <a:srgbClr val="ED7C00"/>
            </a:solidFill>
            <a:prstDash val="solid"/>
            <a:miter lim="800000"/>
            <a:headEnd/>
            <a:tailEnd/>
          </a:ln>
        </p:spPr>
        <p:txBody>
          <a:bodyPr lIns="67500" tIns="35100" rIns="67500" bIns="35100" anchor="ctr"/>
          <a:lstStyle/>
          <a:p>
            <a:endParaRPr lang="ru-RU"/>
          </a:p>
        </p:txBody>
      </p:sp>
      <p:pic>
        <p:nvPicPr>
          <p:cNvPr id="53257" name="Рисунок 65">
            <a:extLst>
              <a:ext uri="{FF2B5EF4-FFF2-40B4-BE49-F238E27FC236}">
                <a16:creationId xmlns="" xmlns:a16="http://schemas.microsoft.com/office/drawing/2014/main" id="{1A0FB8D0-4331-0A6C-DE6B-4A8E31FF96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01" y="2588845"/>
            <a:ext cx="508397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54875438-CD46-564B-4C13-C562F3F36E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71074"/>
            <a:ext cx="1141055" cy="1141055"/>
          </a:xfrm>
          <a:prstGeom prst="rect">
            <a:avLst/>
          </a:prstGeom>
        </p:spPr>
      </p:pic>
      <p:sp>
        <p:nvSpPr>
          <p:cNvPr id="3" name="TextBox 16">
            <a:extLst>
              <a:ext uri="{FF2B5EF4-FFF2-40B4-BE49-F238E27FC236}">
                <a16:creationId xmlns="" xmlns:a16="http://schemas.microsoft.com/office/drawing/2014/main" id="{BA061FF4-E6E5-3220-8613-65C51A8B555D}"/>
              </a:ext>
            </a:extLst>
          </p:cNvPr>
          <p:cNvSpPr>
            <a:spLocks/>
          </p:cNvSpPr>
          <p:nvPr/>
        </p:nvSpPr>
        <p:spPr bwMode="auto">
          <a:xfrm>
            <a:off x="1694260" y="754344"/>
            <a:ext cx="7387828" cy="954107"/>
          </a:xfrm>
          <a:custGeom>
            <a:avLst/>
            <a:gdLst>
              <a:gd name="T0" fmla="*/ 4925340 w 21600"/>
              <a:gd name="T1" fmla="*/ 0 h 21600"/>
              <a:gd name="T2" fmla="*/ 9850680 w 21600"/>
              <a:gd name="T3" fmla="*/ 198360 h 21600"/>
              <a:gd name="T4" fmla="*/ 4925340 w 21600"/>
              <a:gd name="T5" fmla="*/ 396720 h 21600"/>
              <a:gd name="T6" fmla="*/ 0 w 21600"/>
              <a:gd name="T7" fmla="*/ 198360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310" rIns="68310">
            <a:spAutoFit/>
          </a:bodyPr>
          <a:lstStyle>
            <a:lvl1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800" b="1" dirty="0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Lucida Sans" panose="020B0602030504020204" pitchFamily="34" charset="0"/>
              </a:rPr>
              <a:t>АРКТИЧЕСКИЙ УЧЕБНЫЙ ЦЕНТР ХОЛОДИЛЬНЫХ ТЕХНОЛОГИЙ</a:t>
            </a:r>
          </a:p>
        </p:txBody>
      </p:sp>
      <p:sp>
        <p:nvSpPr>
          <p:cNvPr id="4" name="Google Shape;261;gc941ae9e7f_1_75">
            <a:extLst>
              <a:ext uri="{FF2B5EF4-FFF2-40B4-BE49-F238E27FC236}">
                <a16:creationId xmlns="" xmlns:a16="http://schemas.microsoft.com/office/drawing/2014/main" id="{8971EEAC-4954-8B9B-0551-CF6145A4AE43}"/>
              </a:ext>
            </a:extLst>
          </p:cNvPr>
          <p:cNvSpPr>
            <a:spLocks/>
          </p:cNvSpPr>
          <p:nvPr/>
        </p:nvSpPr>
        <p:spPr bwMode="auto">
          <a:xfrm>
            <a:off x="4464293" y="170308"/>
            <a:ext cx="8229600" cy="421481"/>
          </a:xfrm>
          <a:custGeom>
            <a:avLst/>
            <a:gdLst>
              <a:gd name="T0" fmla="*/ 5486400 w 21600"/>
              <a:gd name="T1" fmla="*/ 0 h 21600"/>
              <a:gd name="T2" fmla="*/ 10972799 w 21600"/>
              <a:gd name="T3" fmla="*/ 280980 h 21600"/>
              <a:gd name="T4" fmla="*/ 5486400 w 21600"/>
              <a:gd name="T5" fmla="*/ 561960 h 21600"/>
              <a:gd name="T6" fmla="*/ 0 w 21600"/>
              <a:gd name="T7" fmla="*/ 280980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b="1" dirty="0">
                <a:latin typeface="Arial" panose="020B0604020202020204" pitchFamily="34" charset="0"/>
                <a:ea typeface="Microsoft YaHei" panose="020B0503020204020204" pitchFamily="34" charset="-122"/>
                <a:cs typeface="Lucida Sans" panose="020B0602030504020204" pitchFamily="34" charset="0"/>
              </a:rPr>
              <a:t>РЕГИОНАЛЬНЫЙ УЧЕБНЫЙ ЦЕНТР</a:t>
            </a:r>
          </a:p>
        </p:txBody>
      </p:sp>
    </p:spTree>
    <p:extLst>
      <p:ext uri="{BB962C8B-B14F-4D97-AF65-F5344CB8AC3E}">
        <p14:creationId xmlns:p14="http://schemas.microsoft.com/office/powerpoint/2010/main" val="2974333133"/>
      </p:ext>
    </p:extLst>
  </p:cSld>
  <p:clrMapOvr>
    <a:masterClrMapping/>
  </p:clrMapOvr>
  <p:transition spd="slow" advTm="9085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>
            <a:extLst>
              <a:ext uri="{FF2B5EF4-FFF2-40B4-BE49-F238E27FC236}">
                <a16:creationId xmlns="" xmlns:a16="http://schemas.microsoft.com/office/drawing/2014/main" id="{DA020B18-93AF-4BC4-8A39-25E5F51F8F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285750"/>
            <a:ext cx="8534400" cy="758825"/>
          </a:xfrm>
        </p:spPr>
        <p:txBody>
          <a:bodyPr/>
          <a:lstStyle/>
          <a:p>
            <a:pPr algn="ctr" eaLnBrk="1" hangingPunct="1"/>
            <a:r>
              <a:rPr lang="ru-RU" altLang="ru-RU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Теоретическая и практическая подготовка</a:t>
            </a:r>
          </a:p>
        </p:txBody>
      </p:sp>
      <p:sp>
        <p:nvSpPr>
          <p:cNvPr id="12291" name="Объект 2">
            <a:extLst>
              <a:ext uri="{FF2B5EF4-FFF2-40B4-BE49-F238E27FC236}">
                <a16:creationId xmlns="" xmlns:a16="http://schemas.microsoft.com/office/drawing/2014/main" id="{055A7850-4E2C-4E16-BB73-3989A5F00D70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612775" y="1600200"/>
            <a:ext cx="8153400" cy="4972050"/>
          </a:xfrm>
        </p:spPr>
        <p:txBody>
          <a:bodyPr/>
          <a:lstStyle/>
          <a:p>
            <a:pPr algn="just" eaLnBrk="1" hangingPunct="1">
              <a:buClr>
                <a:srgbClr val="DD8047"/>
              </a:buClr>
              <a:buFont typeface="Wingdings" panose="05000000000000000000" pitchFamily="2" charset="2"/>
              <a:buChar char="Ø"/>
            </a:pP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кафедре ТХО ведется подготовка студентов и курсантов очной и заочной форм обучения, руководство и консультации по курсовым проектам и  выпускным квалификационным работам. </a:t>
            </a:r>
          </a:p>
          <a:p>
            <a:pPr algn="just" eaLnBrk="1" hangingPunct="1">
              <a:buClr>
                <a:srgbClr val="DD8047"/>
              </a:buClr>
              <a:buFont typeface="Wingdings" panose="05000000000000000000" pitchFamily="2" charset="2"/>
              <a:buChar char="Ø"/>
            </a:pP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проводятся с обучающимися естественно-технологического института, института арктических технологий, института «Морская академия», института дополнительного профессионального образования.</a:t>
            </a:r>
          </a:p>
          <a:p>
            <a:pPr algn="just" eaLnBrk="1" hangingPunct="1">
              <a:buClr>
                <a:srgbClr val="DD8047"/>
              </a:buClr>
              <a:buFont typeface="Wingdings" panose="05000000000000000000" pitchFamily="2" charset="2"/>
              <a:buChar char="Ø"/>
            </a:pP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 и инженерно-технические работники производственных и сервисных компаний региона участвуют в учебном процессе, практике студентов, трудоустройстве выпускников. Кафедра взаимодействует с компаниями: НОРЕБО ХОЛДИНГ,      ООО «</a:t>
            </a:r>
            <a:r>
              <a:rPr lang="ru-RU" alt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БаренцКул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ООО «</a:t>
            </a:r>
            <a:r>
              <a:rPr lang="ru-RU" alt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-Технологии», «МПЗ Окраина», ООО «</a:t>
            </a:r>
            <a:r>
              <a:rPr lang="ru-RU" alt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Ремтехсервис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ООО «Рыбные Мануфактуры Мурманск», ООО «МП-Группа», ГОУСП «Тулома», ООО «Климат Контроль» и др.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ru-RU" alt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04F2C41-42E0-4B7C-9C0D-23DCE824D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1074"/>
            <a:ext cx="1141055" cy="1141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03"/>
    </mc:Choice>
    <mc:Fallback xmlns="">
      <p:transition spd="slow" advTm="9203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42">
            <a:extLst>
              <a:ext uri="{FF2B5EF4-FFF2-40B4-BE49-F238E27FC236}">
                <a16:creationId xmlns="" xmlns:a16="http://schemas.microsoft.com/office/drawing/2014/main" id="{C54F2F06-2CA2-28BE-F8D3-54A4D3FE2CD9}"/>
              </a:ext>
            </a:extLst>
          </p:cNvPr>
          <p:cNvSpPr>
            <a:spLocks/>
          </p:cNvSpPr>
          <p:nvPr/>
        </p:nvSpPr>
        <p:spPr bwMode="auto">
          <a:xfrm>
            <a:off x="1191" y="854759"/>
            <a:ext cx="136383" cy="347884"/>
          </a:xfrm>
          <a:custGeom>
            <a:avLst/>
            <a:gdLst>
              <a:gd name="T0" fmla="*/ 6095160 w 21600"/>
              <a:gd name="T1" fmla="*/ 0 h 21600"/>
              <a:gd name="T2" fmla="*/ 12190320 w 21600"/>
              <a:gd name="T3" fmla="*/ 228600 h 21600"/>
              <a:gd name="T4" fmla="*/ 6095160 w 21600"/>
              <a:gd name="T5" fmla="*/ 457200 h 21600"/>
              <a:gd name="T6" fmla="*/ 0 w 21600"/>
              <a:gd name="T7" fmla="*/ 228600 h 21600"/>
              <a:gd name="T8" fmla="*/ 17694720 60000 65536"/>
              <a:gd name="T9" fmla="*/ 0 60000 65536"/>
              <a:gd name="T10" fmla="*/ 5898240 60000 65536"/>
              <a:gd name="T11" fmla="*/ 1179648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lIns="67500" tIns="35100" rIns="67500" bIns="35100" anchor="ctr">
            <a:spAutoFit/>
          </a:bodyPr>
          <a:lstStyle/>
          <a:p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54875438-CD46-564B-4C13-C562F3F36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1074"/>
            <a:ext cx="1141055" cy="1141055"/>
          </a:xfrm>
          <a:prstGeom prst="rect">
            <a:avLst/>
          </a:prstGeom>
        </p:spPr>
      </p:pic>
      <p:sp>
        <p:nvSpPr>
          <p:cNvPr id="3" name="TextBox 16">
            <a:extLst>
              <a:ext uri="{FF2B5EF4-FFF2-40B4-BE49-F238E27FC236}">
                <a16:creationId xmlns="" xmlns:a16="http://schemas.microsoft.com/office/drawing/2014/main" id="{BA061FF4-E6E5-3220-8613-65C51A8B555D}"/>
              </a:ext>
            </a:extLst>
          </p:cNvPr>
          <p:cNvSpPr>
            <a:spLocks/>
          </p:cNvSpPr>
          <p:nvPr/>
        </p:nvSpPr>
        <p:spPr bwMode="auto">
          <a:xfrm>
            <a:off x="1694260" y="754344"/>
            <a:ext cx="7387828" cy="954107"/>
          </a:xfrm>
          <a:custGeom>
            <a:avLst/>
            <a:gdLst>
              <a:gd name="T0" fmla="*/ 4925340 w 21600"/>
              <a:gd name="T1" fmla="*/ 0 h 21600"/>
              <a:gd name="T2" fmla="*/ 9850680 w 21600"/>
              <a:gd name="T3" fmla="*/ 198360 h 21600"/>
              <a:gd name="T4" fmla="*/ 4925340 w 21600"/>
              <a:gd name="T5" fmla="*/ 396720 h 21600"/>
              <a:gd name="T6" fmla="*/ 0 w 21600"/>
              <a:gd name="T7" fmla="*/ 198360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310" rIns="68310">
            <a:spAutoFit/>
          </a:bodyPr>
          <a:lstStyle>
            <a:lvl1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800" b="1" dirty="0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Lucida Sans" panose="020B0602030504020204" pitchFamily="34" charset="0"/>
              </a:rPr>
              <a:t>АРКТИЧЕСКИЙ УЧЕБНЫЙ ЦЕНТР ХОЛОДИЛЬНЫХ ТЕХНОЛОГИЙ</a:t>
            </a:r>
          </a:p>
        </p:txBody>
      </p:sp>
      <p:sp>
        <p:nvSpPr>
          <p:cNvPr id="4" name="Google Shape;261;gc941ae9e7f_1_75">
            <a:extLst>
              <a:ext uri="{FF2B5EF4-FFF2-40B4-BE49-F238E27FC236}">
                <a16:creationId xmlns="" xmlns:a16="http://schemas.microsoft.com/office/drawing/2014/main" id="{8971EEAC-4954-8B9B-0551-CF6145A4AE43}"/>
              </a:ext>
            </a:extLst>
          </p:cNvPr>
          <p:cNvSpPr>
            <a:spLocks/>
          </p:cNvSpPr>
          <p:nvPr/>
        </p:nvSpPr>
        <p:spPr bwMode="auto">
          <a:xfrm>
            <a:off x="4464293" y="170308"/>
            <a:ext cx="8229600" cy="421481"/>
          </a:xfrm>
          <a:custGeom>
            <a:avLst/>
            <a:gdLst>
              <a:gd name="T0" fmla="*/ 5486400 w 21600"/>
              <a:gd name="T1" fmla="*/ 0 h 21600"/>
              <a:gd name="T2" fmla="*/ 10972799 w 21600"/>
              <a:gd name="T3" fmla="*/ 280980 h 21600"/>
              <a:gd name="T4" fmla="*/ 5486400 w 21600"/>
              <a:gd name="T5" fmla="*/ 561960 h 21600"/>
              <a:gd name="T6" fmla="*/ 0 w 21600"/>
              <a:gd name="T7" fmla="*/ 280980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4038" algn="l"/>
                <a:tab pos="2736850" algn="l"/>
                <a:tab pos="3649663" algn="l"/>
                <a:tab pos="4562475" algn="l"/>
                <a:tab pos="5475288" algn="l"/>
                <a:tab pos="6388100" algn="l"/>
                <a:tab pos="7300913" algn="l"/>
                <a:tab pos="8213725" algn="l"/>
                <a:tab pos="9126538" algn="l"/>
                <a:tab pos="10039350" algn="l"/>
                <a:tab pos="10952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b="1" dirty="0">
                <a:latin typeface="Arial" panose="020B0604020202020204" pitchFamily="34" charset="0"/>
                <a:ea typeface="Microsoft YaHei" panose="020B0503020204020204" pitchFamily="34" charset="-122"/>
                <a:cs typeface="Lucida Sans" panose="020B0602030504020204" pitchFamily="34" charset="0"/>
              </a:rPr>
              <a:t>РЕГИОНАЛЬНЫЙ УЧЕБНЫЙ ЦЕНТР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1B35579-2044-1B8D-25FD-BCB5A5BE9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100" y="1708452"/>
            <a:ext cx="8696800" cy="481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11795"/>
      </p:ext>
    </p:extLst>
  </p:cSld>
  <p:clrMapOvr>
    <a:masterClrMapping/>
  </p:clrMapOvr>
  <p:transition spd="slow" advTm="6678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>
            <a:extLst>
              <a:ext uri="{FF2B5EF4-FFF2-40B4-BE49-F238E27FC236}">
                <a16:creationId xmlns="" xmlns:a16="http://schemas.microsoft.com/office/drawing/2014/main" id="{5A716F60-3D75-44A7-B94D-CCA3B44EE8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5750" y="214313"/>
            <a:ext cx="8153400" cy="990600"/>
          </a:xfrm>
        </p:spPr>
        <p:txBody>
          <a:bodyPr/>
          <a:lstStyle/>
          <a:p>
            <a:pPr algn="ctr" eaLnBrk="1" hangingPunct="1"/>
            <a:r>
              <a:rPr lang="ru-RU" alt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Всероссийские СНТК</a:t>
            </a:r>
            <a:endParaRPr lang="ru-RU" altLang="ru-RU" dirty="0"/>
          </a:p>
        </p:txBody>
      </p:sp>
      <p:sp>
        <p:nvSpPr>
          <p:cNvPr id="43012" name="Объект 3">
            <a:extLst>
              <a:ext uri="{FF2B5EF4-FFF2-40B4-BE49-F238E27FC236}">
                <a16:creationId xmlns="" xmlns:a16="http://schemas.microsoft.com/office/drawing/2014/main" id="{D9864BE9-F958-4725-AB60-FB8B8CB0B936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867610" y="1587780"/>
            <a:ext cx="3419124" cy="4495800"/>
          </a:xfrm>
        </p:spPr>
        <p:txBody>
          <a:bodyPr/>
          <a:lstStyle/>
          <a:p>
            <a:pPr marL="0" indent="0" algn="just" eaLnBrk="1" hangingPunct="1">
              <a:buFont typeface="Wingdings" panose="05000000000000000000" pitchFamily="2" charset="2"/>
              <a:buNone/>
            </a:pPr>
            <a:r>
              <a:rPr lang="ru-RU" alt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Ежегодные Всероссийские студенческие научно-технические конференции по секции «Технологическое и холодильное оборудование» с привлечением к участию студентов, курсантов, учащихся школ и колледжей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49293C0-2766-4FF9-8C99-87B94A66A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1074"/>
            <a:ext cx="1141055" cy="1141055"/>
          </a:xfrm>
          <a:prstGeom prst="rect">
            <a:avLst/>
          </a:prstGeom>
        </p:spPr>
      </p:pic>
      <p:pic>
        <p:nvPicPr>
          <p:cNvPr id="2" name="Содержимое 7">
            <a:extLst>
              <a:ext uri="{FF2B5EF4-FFF2-40B4-BE49-F238E27FC236}">
                <a16:creationId xmlns="" xmlns:a16="http://schemas.microsoft.com/office/drawing/2014/main" id="{676BB7CD-DEB1-B0A0-6E26-49510154D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053" y="1726901"/>
            <a:ext cx="3242505" cy="216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Содержимое 6" descr="IMG_2408.JPG">
            <a:extLst>
              <a:ext uri="{FF2B5EF4-FFF2-40B4-BE49-F238E27FC236}">
                <a16:creationId xmlns="" xmlns:a16="http://schemas.microsoft.com/office/drawing/2014/main" id="{16F00308-C0AC-5934-EE9D-057182031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4100230"/>
            <a:ext cx="3309543" cy="2481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Содержимое 6" descr="IMG_2345.JPG">
            <a:extLst>
              <a:ext uri="{FF2B5EF4-FFF2-40B4-BE49-F238E27FC236}">
                <a16:creationId xmlns="" xmlns:a16="http://schemas.microsoft.com/office/drawing/2014/main" id="{1ECE22FE-FA64-D3B0-9AE9-2783AB686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73" y="4101046"/>
            <a:ext cx="3309543" cy="248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F:\проф 21\202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558" y="71075"/>
            <a:ext cx="1127472" cy="18457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1"/>
    </mc:Choice>
    <mc:Fallback xmlns="">
      <p:transition spd="slow" advTm="7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>
            <a:extLst>
              <a:ext uri="{FF2B5EF4-FFF2-40B4-BE49-F238E27FC236}">
                <a16:creationId xmlns="" xmlns:a16="http://schemas.microsoft.com/office/drawing/2014/main" id="{B9BD44BE-9401-47F4-86E4-4DDBE899F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 кафедры</a:t>
            </a:r>
            <a:endParaRPr lang="ru-RU" altLang="ru-RU"/>
          </a:p>
        </p:txBody>
      </p:sp>
      <p:pic>
        <p:nvPicPr>
          <p:cNvPr id="11" name="Содержимое 10">
            <a:extLst>
              <a:ext uri="{FF2B5EF4-FFF2-40B4-BE49-F238E27FC236}">
                <a16:creationId xmlns="" xmlns:a16="http://schemas.microsoft.com/office/drawing/2014/main" id="{EC215B73-38F1-4F13-AA5E-76246CC16203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0900" y="1660525"/>
            <a:ext cx="2974975" cy="2233613"/>
          </a:xfrm>
        </p:spPr>
      </p:pic>
      <p:pic>
        <p:nvPicPr>
          <p:cNvPr id="7" name="Содержимое 6">
            <a:extLst>
              <a:ext uri="{FF2B5EF4-FFF2-40B4-BE49-F238E27FC236}">
                <a16:creationId xmlns="" xmlns:a16="http://schemas.microsoft.com/office/drawing/2014/main" id="{631E836C-C5FA-4A51-BAA7-8371C45E9ABF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1613" y="1660525"/>
            <a:ext cx="3044825" cy="2233613"/>
          </a:xfrm>
        </p:spPr>
      </p:pic>
      <p:pic>
        <p:nvPicPr>
          <p:cNvPr id="6" name="Содержимое 6">
            <a:extLst>
              <a:ext uri="{FF2B5EF4-FFF2-40B4-BE49-F238E27FC236}">
                <a16:creationId xmlns="" xmlns:a16="http://schemas.microsoft.com/office/drawing/2014/main" id="{D31877B5-E012-430F-ABE4-6D23F201E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3" y="4024313"/>
            <a:ext cx="3446462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Содержимое 10">
            <a:extLst>
              <a:ext uri="{FF2B5EF4-FFF2-40B4-BE49-F238E27FC236}">
                <a16:creationId xmlns="" xmlns:a16="http://schemas.microsoft.com/office/drawing/2014/main" id="{FB08942B-B021-418E-BD34-2574F5A94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4024313"/>
            <a:ext cx="3446463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21ECA82-A1E3-4914-9C01-EF886A3CC4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71074"/>
            <a:ext cx="1141055" cy="1141055"/>
          </a:xfrm>
          <a:prstGeom prst="rect">
            <a:avLst/>
          </a:prstGeom>
        </p:spPr>
      </p:pic>
      <p:pic>
        <p:nvPicPr>
          <p:cNvPr id="10" name="Рисунок 9" descr="F:\проф 21\202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71074"/>
            <a:ext cx="1340670" cy="2133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97"/>
    </mc:Choice>
    <mc:Fallback xmlns="">
      <p:transition spd="slow" advTm="14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>
            <a:extLst>
              <a:ext uri="{FF2B5EF4-FFF2-40B4-BE49-F238E27FC236}">
                <a16:creationId xmlns="" xmlns:a16="http://schemas.microsoft.com/office/drawing/2014/main" id="{92BEE91E-D7DE-4C19-86D2-27E8D87878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 кафедры</a:t>
            </a:r>
            <a:endParaRPr lang="ru-RU" altLang="ru-RU"/>
          </a:p>
        </p:txBody>
      </p:sp>
      <p:pic>
        <p:nvPicPr>
          <p:cNvPr id="10" name="Содержимое 9">
            <a:extLst>
              <a:ext uri="{FF2B5EF4-FFF2-40B4-BE49-F238E27FC236}">
                <a16:creationId xmlns="" xmlns:a16="http://schemas.microsoft.com/office/drawing/2014/main" id="{85223A06-D8D6-4685-BA7A-0A3164E9E69D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4413" y="4165600"/>
            <a:ext cx="3557587" cy="2646363"/>
          </a:xfrm>
        </p:spPr>
      </p:pic>
      <p:pic>
        <p:nvPicPr>
          <p:cNvPr id="7" name="Содержимое 6">
            <a:extLst>
              <a:ext uri="{FF2B5EF4-FFF2-40B4-BE49-F238E27FC236}">
                <a16:creationId xmlns="" xmlns:a16="http://schemas.microsoft.com/office/drawing/2014/main" id="{2E820DB9-D196-4215-A421-E047F0143867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1700" y="1557338"/>
            <a:ext cx="3684588" cy="2563812"/>
          </a:xfrm>
        </p:spPr>
      </p:pic>
      <p:pic>
        <p:nvPicPr>
          <p:cNvPr id="8" name="Содержимое 18">
            <a:extLst>
              <a:ext uri="{FF2B5EF4-FFF2-40B4-BE49-F238E27FC236}">
                <a16:creationId xmlns="" xmlns:a16="http://schemas.microsoft.com/office/drawing/2014/main" id="{F6B8E802-CACB-421D-8297-79AA6D2D1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1557338"/>
            <a:ext cx="3529012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Содержимое 17" descr="IMG_0395.JPG">
            <a:extLst>
              <a:ext uri="{FF2B5EF4-FFF2-40B4-BE49-F238E27FC236}">
                <a16:creationId xmlns="" xmlns:a16="http://schemas.microsoft.com/office/drawing/2014/main" id="{68FE2CA2-261F-4E0C-98BB-46180B3EE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4165600"/>
            <a:ext cx="3684588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345C48B-0FF9-4E7A-8074-3EFDA5F812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71074"/>
            <a:ext cx="1141055" cy="1141055"/>
          </a:xfrm>
          <a:prstGeom prst="rect">
            <a:avLst/>
          </a:prstGeom>
        </p:spPr>
      </p:pic>
      <p:pic>
        <p:nvPicPr>
          <p:cNvPr id="11" name="Рисунок 10" descr="F:\проф 21\202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71075"/>
            <a:ext cx="1196654" cy="18457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75"/>
    </mc:Choice>
    <mc:Fallback xmlns="">
      <p:transition spd="slow" advTm="9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Содержимое 2">
            <a:extLst>
              <a:ext uri="{FF2B5EF4-FFF2-40B4-BE49-F238E27FC236}">
                <a16:creationId xmlns="" xmlns:a16="http://schemas.microsoft.com/office/drawing/2014/main" id="{108EC15E-C7B3-4714-9CDD-F43C0ED393DF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1236482" y="1484784"/>
            <a:ext cx="5616623" cy="4972050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ru-RU" alt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 подготовлены для работы в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ru-RU" alt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перерабатывающей промышленности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ru-RU" alt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машиностроительной промышленности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ru-RU" alt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научных коллективах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ru-RU" alt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конструкторских бюро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ru-RU" alt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проектных организациях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FB74827-7081-4BE0-A6E0-D240FBC999E9}"/>
              </a:ext>
            </a:extLst>
          </p:cNvPr>
          <p:cNvSpPr txBox="1"/>
          <p:nvPr/>
        </p:nvSpPr>
        <p:spPr>
          <a:xfrm>
            <a:off x="1236482" y="71074"/>
            <a:ext cx="77181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Приоритеты обучения по направлениям</a:t>
            </a:r>
          </a:p>
          <a:p>
            <a:pPr algn="ctr">
              <a:defRPr/>
            </a:pPr>
            <a:r>
              <a:rPr lang="ru-RU" alt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кафедры «Технологическое и холодильное оборудование»</a:t>
            </a:r>
            <a:endParaRPr lang="ru-RU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D904FB7-AD3F-4177-A461-1DBD1B2A8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1074"/>
            <a:ext cx="1141055" cy="1141055"/>
          </a:xfrm>
          <a:prstGeom prst="rect">
            <a:avLst/>
          </a:prstGeom>
        </p:spPr>
      </p:pic>
      <p:pic>
        <p:nvPicPr>
          <p:cNvPr id="6" name="Рисунок 5" descr="F:\проф 21\202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204864"/>
            <a:ext cx="2085975" cy="338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6"/>
    </mc:Choice>
    <mc:Fallback xmlns="">
      <p:transition spd="slow" advTm="6106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Содержимое 2">
            <a:extLst>
              <a:ext uri="{FF2B5EF4-FFF2-40B4-BE49-F238E27FC236}">
                <a16:creationId xmlns="" xmlns:a16="http://schemas.microsoft.com/office/drawing/2014/main" id="{E5E8BBD2-2ED7-4E7D-B31B-2EDB6464B91F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612775" y="1600200"/>
            <a:ext cx="6316663" cy="4972050"/>
          </a:xfrm>
        </p:spPr>
        <p:txBody>
          <a:bodyPr/>
          <a:lstStyle/>
          <a:p>
            <a:pPr eaLnBrk="1" hangingPunct="1"/>
            <a:r>
              <a:rPr lang="ru-RU" alt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дефицит молодых специалистов с высшим образованием по обслуживанию холодильного и технологического оборудования</a:t>
            </a:r>
          </a:p>
          <a:p>
            <a:pPr eaLnBrk="1" hangingPunct="1"/>
            <a:r>
              <a:rPr lang="ru-RU" alt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высокие зарплаты</a:t>
            </a:r>
          </a:p>
          <a:p>
            <a:pPr eaLnBrk="1" hangingPunct="1"/>
            <a:r>
              <a:rPr lang="ru-RU" alt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гарантированное трудоустройство по специальности</a:t>
            </a:r>
          </a:p>
          <a:p>
            <a:pPr eaLnBrk="1" hangingPunct="1"/>
            <a:endParaRPr lang="ru-RU" altLang="ru-RU" sz="2800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DBCBFFB-7D4C-4517-A50C-F1265FA24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1074"/>
            <a:ext cx="1141055" cy="1141055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="" xmlns:a16="http://schemas.microsoft.com/office/drawing/2014/main" id="{D9C9C528-CB7E-C6F1-9D28-B916FCE751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2775" y="123736"/>
            <a:ext cx="815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Приоритеты обучения по направлениям</a:t>
            </a:r>
          </a:p>
          <a:p>
            <a:pPr algn="ctr">
              <a:defRPr/>
            </a:pPr>
            <a:r>
              <a:rPr lang="ru-RU" alt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кафедры «Технологическое и холодильное оборудование»</a:t>
            </a:r>
            <a:endParaRPr lang="ru-RU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 descr="F:\проф 21\202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223871"/>
            <a:ext cx="2085975" cy="338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2"/>
    </mc:Choice>
    <mc:Fallback xmlns="">
      <p:transition spd="slow" advTm="6692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>
            <a:extLst>
              <a:ext uri="{FF2B5EF4-FFF2-40B4-BE49-F238E27FC236}">
                <a16:creationId xmlns="" xmlns:a16="http://schemas.microsoft.com/office/drawing/2014/main" id="{78E41BA7-62D5-447C-97C8-89CD0611B4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9631" y="228600"/>
            <a:ext cx="7506543" cy="990600"/>
          </a:xfrm>
        </p:spPr>
        <p:txBody>
          <a:bodyPr/>
          <a:lstStyle/>
          <a:p>
            <a:pPr eaLnBrk="1" hangingPunct="1"/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профессиональной деятельности наших выпускников</a:t>
            </a:r>
          </a:p>
        </p:txBody>
      </p:sp>
      <p:sp>
        <p:nvSpPr>
          <p:cNvPr id="13315" name="Содержимое 2">
            <a:extLst>
              <a:ext uri="{FF2B5EF4-FFF2-40B4-BE49-F238E27FC236}">
                <a16:creationId xmlns="" xmlns:a16="http://schemas.microsoft.com/office/drawing/2014/main" id="{B0C98462-6F4F-4B69-A7BC-C588B75E7F34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612775" y="1600200"/>
            <a:ext cx="6316663" cy="4997450"/>
          </a:xfrm>
        </p:spPr>
        <p:txBody>
          <a:bodyPr/>
          <a:lstStyle/>
          <a:p>
            <a:pPr eaLnBrk="1" hangingPunct="1"/>
            <a:r>
              <a:rPr lang="ru-RU" altLang="ru-RU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машины, аппараты и технологические линии</a:t>
            </a:r>
          </a:p>
          <a:p>
            <a:pPr eaLnBrk="1" hangingPunct="1"/>
            <a:r>
              <a:rPr lang="ru-RU" altLang="ru-RU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холодильное оборудование</a:t>
            </a:r>
          </a:p>
          <a:p>
            <a:pPr eaLnBrk="1" hangingPunct="1"/>
            <a:r>
              <a:rPr lang="ru-RU" altLang="ru-RU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сервис, монтаж, ремонт, наладка, эксплуатация, диагностика оборудования</a:t>
            </a:r>
          </a:p>
          <a:p>
            <a:pPr eaLnBrk="1" hangingPunct="1"/>
            <a:r>
              <a:rPr lang="ru-RU" altLang="ru-RU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рационализаторская, конструкторская и проектная деятельность</a:t>
            </a:r>
          </a:p>
          <a:p>
            <a:pPr eaLnBrk="1" hangingPunct="1"/>
            <a:r>
              <a:rPr lang="ru-RU" altLang="ru-RU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научно-исследовательская деятельность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2B19274-8738-4F5C-B521-99D5DD1A7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1074"/>
            <a:ext cx="1141055" cy="114105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060848"/>
            <a:ext cx="2084387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86"/>
    </mc:Choice>
    <mc:Fallback xmlns="">
      <p:transition spd="slow" advTm="758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>
            <a:extLst>
              <a:ext uri="{FF2B5EF4-FFF2-40B4-BE49-F238E27FC236}">
                <a16:creationId xmlns="" xmlns:a16="http://schemas.microsoft.com/office/drawing/2014/main" id="{8F99EB12-3DBC-43AF-9C4C-1E2A0F8A8C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 eaLnBrk="1" hangingPunct="1"/>
            <a:r>
              <a:rPr lang="ru-RU" altLang="ru-RU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 трудоустройства</a:t>
            </a:r>
          </a:p>
        </p:txBody>
      </p:sp>
      <p:sp>
        <p:nvSpPr>
          <p:cNvPr id="14339" name="Содержимое 2">
            <a:extLst>
              <a:ext uri="{FF2B5EF4-FFF2-40B4-BE49-F238E27FC236}">
                <a16:creationId xmlns="" xmlns:a16="http://schemas.microsoft.com/office/drawing/2014/main" id="{3F15ACD4-EE26-407D-8E42-F7B9285BA21B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693738" y="1412875"/>
            <a:ext cx="6316662" cy="5445125"/>
          </a:xfrm>
        </p:spPr>
        <p:txBody>
          <a:bodyPr/>
          <a:lstStyle/>
          <a:p>
            <a:pPr eaLnBrk="1" hangingPunct="1"/>
            <a:r>
              <a:rPr lang="ru-RU" altLang="ru-RU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инженер-конструктор</a:t>
            </a:r>
          </a:p>
          <a:p>
            <a:pPr eaLnBrk="1" hangingPunct="1"/>
            <a:r>
              <a:rPr lang="ru-RU" altLang="ru-RU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 проектной организации</a:t>
            </a:r>
          </a:p>
          <a:p>
            <a:pPr eaLnBrk="1" hangingPunct="1"/>
            <a:r>
              <a:rPr lang="ru-RU" altLang="ru-RU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механик-наладчик технологического оборудования</a:t>
            </a:r>
          </a:p>
          <a:p>
            <a:pPr eaLnBrk="1" hangingPunct="1"/>
            <a:r>
              <a:rPr lang="ru-RU" altLang="ru-RU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судовой рефрижераторный механик</a:t>
            </a:r>
          </a:p>
          <a:p>
            <a:pPr eaLnBrk="1" hangingPunct="1"/>
            <a:r>
              <a:rPr lang="ru-RU" altLang="ru-RU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 по обслуживанию холодильного оборудования</a:t>
            </a:r>
          </a:p>
          <a:p>
            <a:pPr eaLnBrk="1" hangingPunct="1"/>
            <a:r>
              <a:rPr lang="ru-RU" altLang="ru-RU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производства</a:t>
            </a:r>
          </a:p>
          <a:p>
            <a:pPr eaLnBrk="1" hangingPunct="1"/>
            <a:r>
              <a:rPr lang="ru-RU" altLang="ru-RU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преподаватель-исследователь</a:t>
            </a:r>
          </a:p>
          <a:p>
            <a:pPr eaLnBrk="1" hangingPunct="1"/>
            <a:endParaRPr lang="ru-RU" altLang="ru-RU" sz="3200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447011A-8F2A-49E2-8377-32419513F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1074"/>
            <a:ext cx="1141055" cy="1141055"/>
          </a:xfrm>
          <a:prstGeom prst="rect">
            <a:avLst/>
          </a:prstGeom>
        </p:spPr>
      </p:pic>
      <p:pic>
        <p:nvPicPr>
          <p:cNvPr id="6" name="Рисунок 5" descr="F:\проф 21\202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348880"/>
            <a:ext cx="2085975" cy="338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8"/>
    </mc:Choice>
    <mc:Fallback xmlns="">
      <p:transition spd="slow" advTm="594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>
            <a:extLst>
              <a:ext uri="{FF2B5EF4-FFF2-40B4-BE49-F238E27FC236}">
                <a16:creationId xmlns="" xmlns:a16="http://schemas.microsoft.com/office/drawing/2014/main" id="{DBDB4EB1-617D-4EAE-ABD8-83706702367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589088"/>
            <a:ext cx="8177213" cy="4572000"/>
          </a:xfrm>
        </p:spPr>
        <p:txBody>
          <a:bodyPr>
            <a:normAutofit fontScale="70000" lnSpcReduction="200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процессов и аппаратов пищевых производств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технологического оборудования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холодильной техники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теплотехники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малых холодильных машин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технологических измерений и приборов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кондиционирования воздуха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систем жизнеобеспечения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Компьютерный класс с тренажером холодильных установок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центр «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Ридан-Данфосс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Россия»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Арктический учебный центр холодильных технологий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лаборатория холодильного оборудования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компьютерный класс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ru-RU" dirty="0"/>
          </a:p>
        </p:txBody>
      </p:sp>
      <p:sp>
        <p:nvSpPr>
          <p:cNvPr id="15363" name="Заголовок 4">
            <a:extLst>
              <a:ext uri="{FF2B5EF4-FFF2-40B4-BE49-F238E27FC236}">
                <a16:creationId xmlns="" xmlns:a16="http://schemas.microsoft.com/office/drawing/2014/main" id="{34D557EB-53EC-4201-8416-8A63E275C3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3608" y="228600"/>
            <a:ext cx="7719392" cy="990600"/>
          </a:xfrm>
        </p:spPr>
        <p:txBody>
          <a:bodyPr/>
          <a:lstStyle/>
          <a:p>
            <a:pPr algn="ctr" eaLnBrk="1" hangingPunct="1"/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Учебная база кафедры ТХО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1BFFBCF-E0BB-4B22-8888-22C2A3C87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1074"/>
            <a:ext cx="1141055" cy="1141055"/>
          </a:xfrm>
          <a:prstGeom prst="rect">
            <a:avLst/>
          </a:prstGeom>
        </p:spPr>
      </p:pic>
      <p:pic>
        <p:nvPicPr>
          <p:cNvPr id="6" name="Рисунок 5" descr="F:\проф 21\202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072" y="1052736"/>
            <a:ext cx="1547044" cy="2410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6"/>
    </mc:Choice>
    <mc:Fallback xmlns="">
      <p:transition spd="slow" advTm="6276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>
            <a:extLst>
              <a:ext uri="{FF2B5EF4-FFF2-40B4-BE49-F238E27FC236}">
                <a16:creationId xmlns="" xmlns:a16="http://schemas.microsoft.com/office/drawing/2014/main" id="{90093BED-305A-4AA8-8E3B-341C354E17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 eaLnBrk="1" hangingPunct="1"/>
            <a:r>
              <a:rPr lang="ru-RU" altLang="ru-RU"/>
              <a:t>Учебная база кафедры ТХО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B1AEC9A-98EF-4E32-98E2-A02AA2A98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1074"/>
            <a:ext cx="1141055" cy="1141055"/>
          </a:xfrm>
          <a:prstGeom prst="rect">
            <a:avLst/>
          </a:prstGeom>
        </p:spPr>
      </p:pic>
      <p:pic>
        <p:nvPicPr>
          <p:cNvPr id="3" name="Объект 2">
            <a:extLst>
              <a:ext uri="{FF2B5EF4-FFF2-40B4-BE49-F238E27FC236}">
                <a16:creationId xmlns="" xmlns:a16="http://schemas.microsoft.com/office/drawing/2014/main" id="{DFA4C102-45BB-D1FD-2F2B-8CF4DE6A69B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74" y="1454723"/>
            <a:ext cx="7632847" cy="5275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проф 21\202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0"/>
            <a:ext cx="1187624" cy="2029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11"/>
    </mc:Choice>
    <mc:Fallback xmlns="">
      <p:transition spd="slow" advTm="901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>
            <a:extLst>
              <a:ext uri="{FF2B5EF4-FFF2-40B4-BE49-F238E27FC236}">
                <a16:creationId xmlns="" xmlns:a16="http://schemas.microsoft.com/office/drawing/2014/main" id="{BC710919-4628-4B89-B2DE-610AC726F2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 eaLnBrk="1" hangingPunct="1"/>
            <a:r>
              <a:rPr lang="ru-RU" altLang="ru-RU"/>
              <a:t>Учебная база кафедры ТХО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CCC5CAF-84D1-450A-BEC9-2656B0692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1074"/>
            <a:ext cx="1141055" cy="114105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5691D8DF-6AF8-6A9B-F3E6-59BB076E77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12" y="1447800"/>
            <a:ext cx="7150461" cy="5166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789" y="-18685"/>
            <a:ext cx="1148187" cy="1863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4"/>
    </mc:Choice>
    <mc:Fallback xmlns="">
      <p:transition spd="slow" advTm="9414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Обычная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DB80E0E-7BC7-471F-85E0-7FEE86147650}">
  <we:reference id="wa104051163" version="1.2.0.3" store="ru-RU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EFD9A18F71FB74589E231BA7D73AB9C" ma:contentTypeVersion="1" ma:contentTypeDescription="Создание документа." ma:contentTypeScope="" ma:versionID="5affe7398bc879e68158c2e29132b66d">
  <xsd:schema xmlns:xsd="http://www.w3.org/2001/XMLSchema" xmlns:xs="http://www.w3.org/2001/XMLSchema" xmlns:p="http://schemas.microsoft.com/office/2006/metadata/properties" xmlns:ns2="6dde1ffd-fe43-487b-ac24-1c4381492127" targetNamespace="http://schemas.microsoft.com/office/2006/metadata/properties" ma:root="true" ma:fieldsID="d06facd95716ef3898a83695a0a86e8a" ns2:_="">
    <xsd:import namespace="6dde1ffd-fe43-487b-ac24-1c438149212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de1ffd-fe43-487b-ac24-1c438149212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dde1ffd-fe43-487b-ac24-1c4381492127">WQCEFQ3537W2-849461645-18</_dlc_DocId>
    <_dlc_DocIdUrl xmlns="6dde1ffd-fe43-487b-ac24-1c4381492127">
      <Url>https://intra.masu.edu.ru/tech/_layouts/15/DocIdRedir.aspx?ID=WQCEFQ3537W2-849461645-18</Url>
      <Description>WQCEFQ3537W2-849461645-18</Description>
    </_dlc_DocIdUrl>
  </documentManagement>
</p:properties>
</file>

<file path=customXml/itemProps1.xml><?xml version="1.0" encoding="utf-8"?>
<ds:datastoreItem xmlns:ds="http://schemas.openxmlformats.org/officeDocument/2006/customXml" ds:itemID="{356CB844-00BD-4DB4-9BB8-AE791E6C7E75}"/>
</file>

<file path=customXml/itemProps2.xml><?xml version="1.0" encoding="utf-8"?>
<ds:datastoreItem xmlns:ds="http://schemas.openxmlformats.org/officeDocument/2006/customXml" ds:itemID="{8059CE61-DC98-4495-B998-C5163662C75C}"/>
</file>

<file path=customXml/itemProps3.xml><?xml version="1.0" encoding="utf-8"?>
<ds:datastoreItem xmlns:ds="http://schemas.openxmlformats.org/officeDocument/2006/customXml" ds:itemID="{1FC000E8-4913-43E7-B24C-49E720958ECA}"/>
</file>

<file path=customXml/itemProps4.xml><?xml version="1.0" encoding="utf-8"?>
<ds:datastoreItem xmlns:ds="http://schemas.openxmlformats.org/officeDocument/2006/customXml" ds:itemID="{B8C19C91-2F08-4054-ADC9-74F3BDD99ABA}"/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904</TotalTime>
  <Words>912</Words>
  <Application>Microsoft Office PowerPoint</Application>
  <PresentationFormat>Экран (4:3)</PresentationFormat>
  <Paragraphs>165</Paragraphs>
  <Slides>45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Обычная</vt:lpstr>
      <vt:lpstr>Кафедра «Технологическое и холодильное оборудование»</vt:lpstr>
      <vt:lpstr>Кафедра «Технологическое и холодильное оборудование»</vt:lpstr>
      <vt:lpstr>Направления подготовки кафедры</vt:lpstr>
      <vt:lpstr>Теоретическая и практическая подготовка</vt:lpstr>
      <vt:lpstr>Объекты профессиональной деятельности наших выпускников</vt:lpstr>
      <vt:lpstr>Перспективы  трудоустройства</vt:lpstr>
      <vt:lpstr>Учебная база кафедры ТХО</vt:lpstr>
      <vt:lpstr>Учебная база кафедры ТХО</vt:lpstr>
      <vt:lpstr>Учебная база кафедры ТХО</vt:lpstr>
      <vt:lpstr>Учебная база кафедры ТХО</vt:lpstr>
      <vt:lpstr>Учебная база кафедры ТХО</vt:lpstr>
      <vt:lpstr>Учебная база кафедры ТХО</vt:lpstr>
      <vt:lpstr>Учебная база кафедры ТХО</vt:lpstr>
      <vt:lpstr>Учебная база кафедры ТХО</vt:lpstr>
      <vt:lpstr>Учебная база кафедры ТХО</vt:lpstr>
      <vt:lpstr>Кафедра ТХО обеспечивает</vt:lpstr>
      <vt:lpstr>Учебные экскурсии</vt:lpstr>
      <vt:lpstr>Учебные экскурсии</vt:lpstr>
      <vt:lpstr>Учебные экскурсии</vt:lpstr>
      <vt:lpstr>Учебные экскурсии</vt:lpstr>
      <vt:lpstr>Учебные экскурсии</vt:lpstr>
      <vt:lpstr>Учебные экскурсии</vt:lpstr>
      <vt:lpstr>Учебные экскурсии</vt:lpstr>
      <vt:lpstr>Учебные экскурсии</vt:lpstr>
      <vt:lpstr>Учебные экскурсии</vt:lpstr>
      <vt:lpstr>Учебные экскурсии</vt:lpstr>
      <vt:lpstr>Учебные экскурсии</vt:lpstr>
      <vt:lpstr>Учебная и производственная практика</vt:lpstr>
      <vt:lpstr>Учебная и производственная практика</vt:lpstr>
      <vt:lpstr>Учебная и производственная практика</vt:lpstr>
      <vt:lpstr>Учебный центр  Ридан-Данфосс Россия</vt:lpstr>
      <vt:lpstr>Учебный центр  Ридан-Данфосс Россия</vt:lpstr>
      <vt:lpstr>Учебный центр  Ридан-Данфосс Россия</vt:lpstr>
      <vt:lpstr>Учебный центр  Ридан-Данфосс Россия</vt:lpstr>
      <vt:lpstr>Учебный центр  Ридан-Данфосс Россия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Всероссийские СНТК</vt:lpstr>
      <vt:lpstr>Выпускники кафедры</vt:lpstr>
      <vt:lpstr>Выпускники кафедры</vt:lpstr>
      <vt:lpstr>Презентация PowerPoint</vt:lpstr>
      <vt:lpstr>Приоритеты обучения по направлениям  кафедры «Технологическое и холодильное оборудование»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Кафедра «технологическое и холодильное оборудование»</dc:title>
  <dc:creator>Похольченко В.А.</dc:creator>
  <cp:lastModifiedBy>Дьяков Алексей Владимирович</cp:lastModifiedBy>
  <cp:revision>204</cp:revision>
  <dcterms:created xsi:type="dcterms:W3CDTF">2019-04-11T08:14:05Z</dcterms:created>
  <dcterms:modified xsi:type="dcterms:W3CDTF">2024-10-02T12:43:09Z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0x0101002EFD9A18F71FB74589E231BA7D73AB9C</vt:lpwstr>
  </property>
  <property fmtid="{D5CDD505-2E9C-101B-9397-08002B2CF9AE}" pid="3" name="_dlc_DocIdItemGuid">
    <vt:lpwstr>cf939cb0-a6dc-47af-b455-b4609a9cb6aa</vt:lpwstr>
  </property>
</Properties>
</file>